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4" r:id="rId3"/>
  </p:sldMasterIdLst>
  <p:notesMasterIdLst>
    <p:notesMasterId r:id="rId39"/>
  </p:notesMasterIdLst>
  <p:sldIdLst>
    <p:sldId id="293" r:id="rId4"/>
    <p:sldId id="294" r:id="rId5"/>
    <p:sldId id="256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81" r:id="rId22"/>
    <p:sldId id="275" r:id="rId23"/>
    <p:sldId id="276" r:id="rId24"/>
    <p:sldId id="282" r:id="rId25"/>
    <p:sldId id="283" r:id="rId26"/>
    <p:sldId id="277" r:id="rId27"/>
    <p:sldId id="278" r:id="rId28"/>
    <p:sldId id="279" r:id="rId29"/>
    <p:sldId id="290" r:id="rId30"/>
    <p:sldId id="291" r:id="rId31"/>
    <p:sldId id="292" r:id="rId32"/>
    <p:sldId id="285" r:id="rId33"/>
    <p:sldId id="284" r:id="rId34"/>
    <p:sldId id="286" r:id="rId35"/>
    <p:sldId id="287" r:id="rId36"/>
    <p:sldId id="289" r:id="rId37"/>
    <p:sldId id="288" r:id="rId3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33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07" y="-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BA3C3-84BB-43C8-ACD6-FCD528540D8A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75472-6B8E-4E1D-8BE1-E3A93E2DFD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8545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4939423-36CA-45F7-900A-6270FC55266A}" type="slidenum">
              <a:rPr lang="en-US" altLang="zh-CN">
                <a:solidFill>
                  <a:srgbClr val="000000"/>
                </a:solidFill>
              </a:rPr>
              <a:pPr/>
              <a:t>20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246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67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732071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233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279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815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BB9D7A4-36AC-4AE0-B612-66F886FF83F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197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5B6B63-741A-432A-A261-B17AF90E1BB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8184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AE8A7F-3D21-41AB-8D92-3BAB7F469BA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8251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52400" y="1524000"/>
            <a:ext cx="4305300" cy="5029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10100" y="1524000"/>
            <a:ext cx="4305300" cy="5029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581873-BEE3-49C3-977D-1055D25591A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55589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A4616C-F283-4847-9633-7D3678D0225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48954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247F08-FD41-4353-86C0-8273F41F287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6390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E6F9CC-C7EA-479F-958C-5EDAFBB7B0D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8395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5291C6-D65C-4A71-AE3F-5CEE5FC8649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099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2701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83028F-0E76-437B-A913-5C55EF378E8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3662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BF8F0D-167C-4081-9BB0-7833A820DE6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1287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24650" y="304800"/>
            <a:ext cx="2190750" cy="6248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52400" y="304800"/>
            <a:ext cx="6419850" cy="62484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0C95A1-CDC1-410B-8AB4-189D6E02C981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8787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152400" y="304800"/>
            <a:ext cx="8763000" cy="6248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A08284E6-82B9-487C-9476-16D033AAFA2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404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Media" preserve="1">
  <p:cSld name="标题，文本与媒体剪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7772400" cy="914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152400" y="1524000"/>
            <a:ext cx="4305300" cy="5029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媒体占位符 3"/>
          <p:cNvSpPr>
            <a:spLocks noGrp="1"/>
          </p:cNvSpPr>
          <p:nvPr>
            <p:ph type="media" sz="half" idx="2"/>
          </p:nvPr>
        </p:nvSpPr>
        <p:spPr>
          <a:xfrm>
            <a:off x="4610100" y="1524000"/>
            <a:ext cx="4305300" cy="5029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62342AC-E01D-4DB1-8BE0-A9A8AFD13849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6785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7CFFCF-5345-439D-AA60-D4C8C26D9119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041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F0DA58-CDB7-4145-AC7A-ED4E65BF4E88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4379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540299-0DDC-442C-8E97-C73A56BFE45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1538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81000" y="1676400"/>
            <a:ext cx="4191000" cy="4800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24400" y="1676400"/>
            <a:ext cx="4191000" cy="4800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6DA327-4423-4C20-9427-7F43E16EB51C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0724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E075E5A-3ED4-4DC2-9C85-985941046019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294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02677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B91BF8-49F0-4A9F-A659-A343161BEADC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3853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DDCC4BC-0B7A-490F-A4E6-885426CE7179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34084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60E3459-ED73-4BE2-8703-DAA8BAC443C9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083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8B134C-1092-4C68-8B0C-31D9D1DCE6E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5472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B63347-D589-45D6-9343-735CD969719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9790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81800" y="152400"/>
            <a:ext cx="2133600" cy="6324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152400"/>
            <a:ext cx="6248400" cy="6324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645BC8-0697-4FFE-A28D-1FBBFD7488D9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9989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1509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130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5114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753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4995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1436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F6E6A-9CF5-4898-88AD-5EDD190AA3E2}" type="datetimeFigureOut">
              <a:rPr lang="zh-CN" altLang="en-US" smtClean="0"/>
              <a:t>2019/9/15 Sunday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A3BE3-24DE-4074-96F2-BAF1922FEB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286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66800" y="304800"/>
            <a:ext cx="7772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524000"/>
            <a:ext cx="87630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037EEB4-7880-48F5-A22E-FF1E7FFB2352}" type="slidenum"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pSp>
        <p:nvGrpSpPr>
          <p:cNvPr id="1031" name="Group 7"/>
          <p:cNvGrpSpPr>
            <a:grpSpLocks/>
          </p:cNvGrpSpPr>
          <p:nvPr userDrawn="1"/>
        </p:nvGrpSpPr>
        <p:grpSpPr bwMode="auto">
          <a:xfrm>
            <a:off x="7620000" y="5076825"/>
            <a:ext cx="1371600" cy="1600200"/>
            <a:chOff x="0" y="3182"/>
            <a:chExt cx="808" cy="998"/>
          </a:xfrm>
        </p:grpSpPr>
        <p:grpSp>
          <p:nvGrpSpPr>
            <p:cNvPr id="1032" name="Group 8"/>
            <p:cNvGrpSpPr>
              <a:grpSpLocks/>
            </p:cNvGrpSpPr>
            <p:nvPr/>
          </p:nvGrpSpPr>
          <p:grpSpPr bwMode="auto">
            <a:xfrm>
              <a:off x="0" y="3182"/>
              <a:ext cx="506" cy="927"/>
              <a:chOff x="1685" y="1023"/>
              <a:chExt cx="506" cy="927"/>
            </a:xfrm>
          </p:grpSpPr>
          <p:sp>
            <p:nvSpPr>
              <p:cNvPr id="1033" name="Freeform 9"/>
              <p:cNvSpPr>
                <a:spLocks/>
              </p:cNvSpPr>
              <p:nvPr/>
            </p:nvSpPr>
            <p:spPr bwMode="ltGray">
              <a:xfrm>
                <a:off x="1733" y="1329"/>
                <a:ext cx="76" cy="621"/>
              </a:xfrm>
              <a:custGeom>
                <a:avLst/>
                <a:gdLst>
                  <a:gd name="T0" fmla="*/ 0 w 76"/>
                  <a:gd name="T1" fmla="*/ 54 h 621"/>
                  <a:gd name="T2" fmla="*/ 11 w 76"/>
                  <a:gd name="T3" fmla="*/ 269 h 621"/>
                  <a:gd name="T4" fmla="*/ 22 w 76"/>
                  <a:gd name="T5" fmla="*/ 442 h 621"/>
                  <a:gd name="T6" fmla="*/ 30 w 76"/>
                  <a:gd name="T7" fmla="*/ 570 h 621"/>
                  <a:gd name="T8" fmla="*/ 28 w 76"/>
                  <a:gd name="T9" fmla="*/ 620 h 621"/>
                  <a:gd name="T10" fmla="*/ 44 w 76"/>
                  <a:gd name="T11" fmla="*/ 620 h 621"/>
                  <a:gd name="T12" fmla="*/ 49 w 76"/>
                  <a:gd name="T13" fmla="*/ 546 h 621"/>
                  <a:gd name="T14" fmla="*/ 52 w 76"/>
                  <a:gd name="T15" fmla="*/ 434 h 621"/>
                  <a:gd name="T16" fmla="*/ 58 w 76"/>
                  <a:gd name="T17" fmla="*/ 329 h 621"/>
                  <a:gd name="T18" fmla="*/ 61 w 76"/>
                  <a:gd name="T19" fmla="*/ 250 h 621"/>
                  <a:gd name="T20" fmla="*/ 67 w 76"/>
                  <a:gd name="T21" fmla="*/ 135 h 621"/>
                  <a:gd name="T22" fmla="*/ 75 w 76"/>
                  <a:gd name="T23" fmla="*/ 36 h 621"/>
                  <a:gd name="T24" fmla="*/ 70 w 76"/>
                  <a:gd name="T25" fmla="*/ 11 h 621"/>
                  <a:gd name="T26" fmla="*/ 62 w 76"/>
                  <a:gd name="T27" fmla="*/ 0 h 621"/>
                  <a:gd name="T28" fmla="*/ 53 w 76"/>
                  <a:gd name="T29" fmla="*/ 121 h 621"/>
                  <a:gd name="T30" fmla="*/ 45 w 76"/>
                  <a:gd name="T31" fmla="*/ 224 h 621"/>
                  <a:gd name="T32" fmla="*/ 43 w 76"/>
                  <a:gd name="T33" fmla="*/ 305 h 621"/>
                  <a:gd name="T34" fmla="*/ 40 w 76"/>
                  <a:gd name="T35" fmla="*/ 390 h 621"/>
                  <a:gd name="T36" fmla="*/ 34 w 76"/>
                  <a:gd name="T37" fmla="*/ 475 h 621"/>
                  <a:gd name="T38" fmla="*/ 25 w 76"/>
                  <a:gd name="T39" fmla="*/ 327 h 621"/>
                  <a:gd name="T40" fmla="*/ 15 w 76"/>
                  <a:gd name="T41" fmla="*/ 187 h 621"/>
                  <a:gd name="T42" fmla="*/ 0 w 76"/>
                  <a:gd name="T43" fmla="*/ 54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6" h="621">
                    <a:moveTo>
                      <a:pt x="0" y="54"/>
                    </a:moveTo>
                    <a:lnTo>
                      <a:pt x="11" y="269"/>
                    </a:lnTo>
                    <a:lnTo>
                      <a:pt x="22" y="442"/>
                    </a:lnTo>
                    <a:lnTo>
                      <a:pt x="30" y="570"/>
                    </a:lnTo>
                    <a:lnTo>
                      <a:pt x="28" y="620"/>
                    </a:lnTo>
                    <a:lnTo>
                      <a:pt x="44" y="620"/>
                    </a:lnTo>
                    <a:lnTo>
                      <a:pt x="49" y="546"/>
                    </a:lnTo>
                    <a:lnTo>
                      <a:pt x="52" y="434"/>
                    </a:lnTo>
                    <a:lnTo>
                      <a:pt x="58" y="329"/>
                    </a:lnTo>
                    <a:lnTo>
                      <a:pt x="61" y="250"/>
                    </a:lnTo>
                    <a:lnTo>
                      <a:pt x="67" y="135"/>
                    </a:lnTo>
                    <a:lnTo>
                      <a:pt x="75" y="36"/>
                    </a:lnTo>
                    <a:lnTo>
                      <a:pt x="70" y="11"/>
                    </a:lnTo>
                    <a:lnTo>
                      <a:pt x="62" y="0"/>
                    </a:lnTo>
                    <a:lnTo>
                      <a:pt x="53" y="121"/>
                    </a:lnTo>
                    <a:lnTo>
                      <a:pt x="45" y="224"/>
                    </a:lnTo>
                    <a:lnTo>
                      <a:pt x="43" y="305"/>
                    </a:lnTo>
                    <a:lnTo>
                      <a:pt x="40" y="390"/>
                    </a:lnTo>
                    <a:lnTo>
                      <a:pt x="34" y="475"/>
                    </a:lnTo>
                    <a:lnTo>
                      <a:pt x="25" y="327"/>
                    </a:lnTo>
                    <a:lnTo>
                      <a:pt x="15" y="187"/>
                    </a:lnTo>
                    <a:lnTo>
                      <a:pt x="0" y="54"/>
                    </a:lnTo>
                  </a:path>
                </a:pathLst>
              </a:custGeom>
              <a:solidFill>
                <a:srgbClr val="3C0023">
                  <a:alpha val="50000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3600" b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34" name="Freeform 10"/>
              <p:cNvSpPr>
                <a:spLocks/>
              </p:cNvSpPr>
              <p:nvPr/>
            </p:nvSpPr>
            <p:spPr bwMode="ltGray">
              <a:xfrm>
                <a:off x="1790" y="1583"/>
                <a:ext cx="120" cy="349"/>
              </a:xfrm>
              <a:custGeom>
                <a:avLst/>
                <a:gdLst>
                  <a:gd name="T0" fmla="*/ 0 w 120"/>
                  <a:gd name="T1" fmla="*/ 161 h 349"/>
                  <a:gd name="T2" fmla="*/ 10 w 120"/>
                  <a:gd name="T3" fmla="*/ 232 h 349"/>
                  <a:gd name="T4" fmla="*/ 20 w 120"/>
                  <a:gd name="T5" fmla="*/ 289 h 349"/>
                  <a:gd name="T6" fmla="*/ 26 w 120"/>
                  <a:gd name="T7" fmla="*/ 331 h 349"/>
                  <a:gd name="T8" fmla="*/ 25 w 120"/>
                  <a:gd name="T9" fmla="*/ 348 h 349"/>
                  <a:gd name="T10" fmla="*/ 39 w 120"/>
                  <a:gd name="T11" fmla="*/ 348 h 349"/>
                  <a:gd name="T12" fmla="*/ 43 w 120"/>
                  <a:gd name="T13" fmla="*/ 323 h 349"/>
                  <a:gd name="T14" fmla="*/ 45 w 120"/>
                  <a:gd name="T15" fmla="*/ 286 h 349"/>
                  <a:gd name="T16" fmla="*/ 51 w 120"/>
                  <a:gd name="T17" fmla="*/ 252 h 349"/>
                  <a:gd name="T18" fmla="*/ 54 w 120"/>
                  <a:gd name="T19" fmla="*/ 226 h 349"/>
                  <a:gd name="T20" fmla="*/ 59 w 120"/>
                  <a:gd name="T21" fmla="*/ 188 h 349"/>
                  <a:gd name="T22" fmla="*/ 66 w 120"/>
                  <a:gd name="T23" fmla="*/ 156 h 349"/>
                  <a:gd name="T24" fmla="*/ 71 w 120"/>
                  <a:gd name="T25" fmla="*/ 127 h 349"/>
                  <a:gd name="T26" fmla="*/ 77 w 120"/>
                  <a:gd name="T27" fmla="*/ 96 h 349"/>
                  <a:gd name="T28" fmla="*/ 86 w 120"/>
                  <a:gd name="T29" fmla="*/ 66 h 349"/>
                  <a:gd name="T30" fmla="*/ 96 w 120"/>
                  <a:gd name="T31" fmla="*/ 40 h 349"/>
                  <a:gd name="T32" fmla="*/ 113 w 120"/>
                  <a:gd name="T33" fmla="*/ 15 h 349"/>
                  <a:gd name="T34" fmla="*/ 119 w 120"/>
                  <a:gd name="T35" fmla="*/ 5 h 349"/>
                  <a:gd name="T36" fmla="*/ 112 w 120"/>
                  <a:gd name="T37" fmla="*/ 0 h 349"/>
                  <a:gd name="T38" fmla="*/ 101 w 120"/>
                  <a:gd name="T39" fmla="*/ 10 h 349"/>
                  <a:gd name="T40" fmla="*/ 86 w 120"/>
                  <a:gd name="T41" fmla="*/ 33 h 349"/>
                  <a:gd name="T42" fmla="*/ 75 w 120"/>
                  <a:gd name="T43" fmla="*/ 57 h 349"/>
                  <a:gd name="T44" fmla="*/ 66 w 120"/>
                  <a:gd name="T45" fmla="*/ 81 h 349"/>
                  <a:gd name="T46" fmla="*/ 60 w 120"/>
                  <a:gd name="T47" fmla="*/ 113 h 349"/>
                  <a:gd name="T48" fmla="*/ 55 w 120"/>
                  <a:gd name="T49" fmla="*/ 144 h 349"/>
                  <a:gd name="T50" fmla="*/ 47 w 120"/>
                  <a:gd name="T51" fmla="*/ 184 h 349"/>
                  <a:gd name="T52" fmla="*/ 40 w 120"/>
                  <a:gd name="T53" fmla="*/ 217 h 349"/>
                  <a:gd name="T54" fmla="*/ 37 w 120"/>
                  <a:gd name="T55" fmla="*/ 244 h 349"/>
                  <a:gd name="T56" fmla="*/ 36 w 120"/>
                  <a:gd name="T57" fmla="*/ 272 h 349"/>
                  <a:gd name="T58" fmla="*/ 30 w 120"/>
                  <a:gd name="T59" fmla="*/ 300 h 349"/>
                  <a:gd name="T60" fmla="*/ 22 w 120"/>
                  <a:gd name="T61" fmla="*/ 251 h 349"/>
                  <a:gd name="T62" fmla="*/ 13 w 120"/>
                  <a:gd name="T63" fmla="*/ 205 h 349"/>
                  <a:gd name="T64" fmla="*/ 0 w 120"/>
                  <a:gd name="T65" fmla="*/ 161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0" h="349">
                    <a:moveTo>
                      <a:pt x="0" y="161"/>
                    </a:moveTo>
                    <a:lnTo>
                      <a:pt x="10" y="232"/>
                    </a:lnTo>
                    <a:lnTo>
                      <a:pt x="20" y="289"/>
                    </a:lnTo>
                    <a:lnTo>
                      <a:pt x="26" y="331"/>
                    </a:lnTo>
                    <a:lnTo>
                      <a:pt x="25" y="348"/>
                    </a:lnTo>
                    <a:lnTo>
                      <a:pt x="39" y="348"/>
                    </a:lnTo>
                    <a:lnTo>
                      <a:pt x="43" y="323"/>
                    </a:lnTo>
                    <a:lnTo>
                      <a:pt x="45" y="286"/>
                    </a:lnTo>
                    <a:lnTo>
                      <a:pt x="51" y="252"/>
                    </a:lnTo>
                    <a:lnTo>
                      <a:pt x="54" y="226"/>
                    </a:lnTo>
                    <a:lnTo>
                      <a:pt x="59" y="188"/>
                    </a:lnTo>
                    <a:lnTo>
                      <a:pt x="66" y="156"/>
                    </a:lnTo>
                    <a:lnTo>
                      <a:pt x="71" y="127"/>
                    </a:lnTo>
                    <a:lnTo>
                      <a:pt x="77" y="96"/>
                    </a:lnTo>
                    <a:lnTo>
                      <a:pt x="86" y="66"/>
                    </a:lnTo>
                    <a:lnTo>
                      <a:pt x="96" y="40"/>
                    </a:lnTo>
                    <a:lnTo>
                      <a:pt x="113" y="15"/>
                    </a:lnTo>
                    <a:lnTo>
                      <a:pt x="119" y="5"/>
                    </a:lnTo>
                    <a:lnTo>
                      <a:pt x="112" y="0"/>
                    </a:lnTo>
                    <a:lnTo>
                      <a:pt x="101" y="10"/>
                    </a:lnTo>
                    <a:lnTo>
                      <a:pt x="86" y="33"/>
                    </a:lnTo>
                    <a:lnTo>
                      <a:pt x="75" y="57"/>
                    </a:lnTo>
                    <a:lnTo>
                      <a:pt x="66" y="81"/>
                    </a:lnTo>
                    <a:lnTo>
                      <a:pt x="60" y="113"/>
                    </a:lnTo>
                    <a:lnTo>
                      <a:pt x="55" y="144"/>
                    </a:lnTo>
                    <a:lnTo>
                      <a:pt x="47" y="184"/>
                    </a:lnTo>
                    <a:lnTo>
                      <a:pt x="40" y="217"/>
                    </a:lnTo>
                    <a:lnTo>
                      <a:pt x="37" y="244"/>
                    </a:lnTo>
                    <a:lnTo>
                      <a:pt x="36" y="272"/>
                    </a:lnTo>
                    <a:lnTo>
                      <a:pt x="30" y="300"/>
                    </a:lnTo>
                    <a:lnTo>
                      <a:pt x="22" y="251"/>
                    </a:lnTo>
                    <a:lnTo>
                      <a:pt x="13" y="205"/>
                    </a:lnTo>
                    <a:lnTo>
                      <a:pt x="0" y="161"/>
                    </a:lnTo>
                  </a:path>
                </a:pathLst>
              </a:custGeom>
              <a:solidFill>
                <a:srgbClr val="3C0023">
                  <a:alpha val="50000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3600" b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35" name="Freeform 11"/>
              <p:cNvSpPr>
                <a:spLocks/>
              </p:cNvSpPr>
              <p:nvPr/>
            </p:nvSpPr>
            <p:spPr bwMode="ltGray">
              <a:xfrm>
                <a:off x="1685" y="1239"/>
                <a:ext cx="266" cy="391"/>
              </a:xfrm>
              <a:custGeom>
                <a:avLst/>
                <a:gdLst>
                  <a:gd name="T0" fmla="*/ 107 w 266"/>
                  <a:gd name="T1" fmla="*/ 123 h 391"/>
                  <a:gd name="T2" fmla="*/ 116 w 266"/>
                  <a:gd name="T3" fmla="*/ 135 h 391"/>
                  <a:gd name="T4" fmla="*/ 163 w 266"/>
                  <a:gd name="T5" fmla="*/ 114 h 391"/>
                  <a:gd name="T6" fmla="*/ 211 w 266"/>
                  <a:gd name="T7" fmla="*/ 81 h 391"/>
                  <a:gd name="T8" fmla="*/ 233 w 266"/>
                  <a:gd name="T9" fmla="*/ 46 h 391"/>
                  <a:gd name="T10" fmla="*/ 220 w 266"/>
                  <a:gd name="T11" fmla="*/ 76 h 391"/>
                  <a:gd name="T12" fmla="*/ 183 w 266"/>
                  <a:gd name="T13" fmla="*/ 109 h 391"/>
                  <a:gd name="T14" fmla="*/ 142 w 266"/>
                  <a:gd name="T15" fmla="*/ 138 h 391"/>
                  <a:gd name="T16" fmla="*/ 102 w 266"/>
                  <a:gd name="T17" fmla="*/ 159 h 391"/>
                  <a:gd name="T18" fmla="*/ 119 w 266"/>
                  <a:gd name="T19" fmla="*/ 178 h 391"/>
                  <a:gd name="T20" fmla="*/ 155 w 266"/>
                  <a:gd name="T21" fmla="*/ 180 h 391"/>
                  <a:gd name="T22" fmla="*/ 202 w 266"/>
                  <a:gd name="T23" fmla="*/ 187 h 391"/>
                  <a:gd name="T24" fmla="*/ 239 w 266"/>
                  <a:gd name="T25" fmla="*/ 204 h 391"/>
                  <a:gd name="T26" fmla="*/ 251 w 266"/>
                  <a:gd name="T27" fmla="*/ 215 h 391"/>
                  <a:gd name="T28" fmla="*/ 213 w 266"/>
                  <a:gd name="T29" fmla="*/ 204 h 391"/>
                  <a:gd name="T30" fmla="*/ 162 w 266"/>
                  <a:gd name="T31" fmla="*/ 198 h 391"/>
                  <a:gd name="T32" fmla="*/ 114 w 266"/>
                  <a:gd name="T33" fmla="*/ 195 h 391"/>
                  <a:gd name="T34" fmla="*/ 88 w 266"/>
                  <a:gd name="T35" fmla="*/ 203 h 391"/>
                  <a:gd name="T36" fmla="*/ 93 w 266"/>
                  <a:gd name="T37" fmla="*/ 248 h 391"/>
                  <a:gd name="T38" fmla="*/ 93 w 266"/>
                  <a:gd name="T39" fmla="*/ 307 h 391"/>
                  <a:gd name="T40" fmla="*/ 77 w 266"/>
                  <a:gd name="T41" fmla="*/ 354 h 391"/>
                  <a:gd name="T42" fmla="*/ 46 w 266"/>
                  <a:gd name="T43" fmla="*/ 390 h 391"/>
                  <a:gd name="T44" fmla="*/ 50 w 266"/>
                  <a:gd name="T45" fmla="*/ 346 h 391"/>
                  <a:gd name="T46" fmla="*/ 61 w 266"/>
                  <a:gd name="T47" fmla="*/ 299 h 391"/>
                  <a:gd name="T48" fmla="*/ 67 w 266"/>
                  <a:gd name="T49" fmla="*/ 238 h 391"/>
                  <a:gd name="T50" fmla="*/ 64 w 266"/>
                  <a:gd name="T51" fmla="*/ 198 h 391"/>
                  <a:gd name="T52" fmla="*/ 48 w 266"/>
                  <a:gd name="T53" fmla="*/ 221 h 391"/>
                  <a:gd name="T54" fmla="*/ 39 w 266"/>
                  <a:gd name="T55" fmla="*/ 273 h 391"/>
                  <a:gd name="T56" fmla="*/ 32 w 266"/>
                  <a:gd name="T57" fmla="*/ 325 h 391"/>
                  <a:gd name="T58" fmla="*/ 10 w 266"/>
                  <a:gd name="T59" fmla="*/ 364 h 391"/>
                  <a:gd name="T60" fmla="*/ 2 w 266"/>
                  <a:gd name="T61" fmla="*/ 364 h 391"/>
                  <a:gd name="T62" fmla="*/ 2 w 266"/>
                  <a:gd name="T63" fmla="*/ 324 h 391"/>
                  <a:gd name="T64" fmla="*/ 17 w 266"/>
                  <a:gd name="T65" fmla="*/ 287 h 391"/>
                  <a:gd name="T66" fmla="*/ 34 w 266"/>
                  <a:gd name="T67" fmla="*/ 239 h 391"/>
                  <a:gd name="T68" fmla="*/ 42 w 266"/>
                  <a:gd name="T69" fmla="*/ 204 h 391"/>
                  <a:gd name="T70" fmla="*/ 26 w 266"/>
                  <a:gd name="T71" fmla="*/ 182 h 391"/>
                  <a:gd name="T72" fmla="*/ 2 w 266"/>
                  <a:gd name="T73" fmla="*/ 184 h 391"/>
                  <a:gd name="T74" fmla="*/ 2 w 266"/>
                  <a:gd name="T75" fmla="*/ 184 h 391"/>
                  <a:gd name="T76" fmla="*/ 2 w 266"/>
                  <a:gd name="T77" fmla="*/ 184 h 391"/>
                  <a:gd name="T78" fmla="*/ 2 w 266"/>
                  <a:gd name="T79" fmla="*/ 184 h 391"/>
                  <a:gd name="T80" fmla="*/ 2 w 266"/>
                  <a:gd name="T81" fmla="*/ 184 h 391"/>
                  <a:gd name="T82" fmla="*/ 2 w 266"/>
                  <a:gd name="T83" fmla="*/ 184 h 391"/>
                  <a:gd name="T84" fmla="*/ 13 w 266"/>
                  <a:gd name="T85" fmla="*/ 161 h 391"/>
                  <a:gd name="T86" fmla="*/ 13 w 266"/>
                  <a:gd name="T87" fmla="*/ 138 h 391"/>
                  <a:gd name="T88" fmla="*/ 2 w 266"/>
                  <a:gd name="T89" fmla="*/ 105 h 391"/>
                  <a:gd name="T90" fmla="*/ 2 w 266"/>
                  <a:gd name="T91" fmla="*/ 105 h 391"/>
                  <a:gd name="T92" fmla="*/ 2 w 266"/>
                  <a:gd name="T93" fmla="*/ 105 h 391"/>
                  <a:gd name="T94" fmla="*/ 2 w 266"/>
                  <a:gd name="T95" fmla="*/ 105 h 391"/>
                  <a:gd name="T96" fmla="*/ 24 w 266"/>
                  <a:gd name="T97" fmla="*/ 122 h 391"/>
                  <a:gd name="T98" fmla="*/ 53 w 266"/>
                  <a:gd name="T99" fmla="*/ 157 h 391"/>
                  <a:gd name="T100" fmla="*/ 55 w 266"/>
                  <a:gd name="T101" fmla="*/ 130 h 391"/>
                  <a:gd name="T102" fmla="*/ 24 w 266"/>
                  <a:gd name="T103" fmla="*/ 91 h 391"/>
                  <a:gd name="T104" fmla="*/ 2 w 266"/>
                  <a:gd name="T105" fmla="*/ 65 h 391"/>
                  <a:gd name="T106" fmla="*/ 2 w 266"/>
                  <a:gd name="T107" fmla="*/ 65 h 391"/>
                  <a:gd name="T108" fmla="*/ 2 w 266"/>
                  <a:gd name="T109" fmla="*/ 48 h 391"/>
                  <a:gd name="T110" fmla="*/ 30 w 266"/>
                  <a:gd name="T111" fmla="*/ 87 h 391"/>
                  <a:gd name="T112" fmla="*/ 61 w 266"/>
                  <a:gd name="T113" fmla="*/ 138 h 391"/>
                  <a:gd name="T114" fmla="*/ 80 w 266"/>
                  <a:gd name="T115" fmla="*/ 127 h 391"/>
                  <a:gd name="T116" fmla="*/ 106 w 266"/>
                  <a:gd name="T117" fmla="*/ 87 h 391"/>
                  <a:gd name="T118" fmla="*/ 139 w 266"/>
                  <a:gd name="T119" fmla="*/ 39 h 391"/>
                  <a:gd name="T120" fmla="*/ 165 w 266"/>
                  <a:gd name="T121" fmla="*/ 6 h 391"/>
                  <a:gd name="T122" fmla="*/ 163 w 266"/>
                  <a:gd name="T123" fmla="*/ 29 h 391"/>
                  <a:gd name="T124" fmla="*/ 137 w 266"/>
                  <a:gd name="T125" fmla="*/ 76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66" h="391">
                    <a:moveTo>
                      <a:pt x="124" y="95"/>
                    </a:moveTo>
                    <a:lnTo>
                      <a:pt x="119" y="101"/>
                    </a:lnTo>
                    <a:lnTo>
                      <a:pt x="115" y="108"/>
                    </a:lnTo>
                    <a:lnTo>
                      <a:pt x="111" y="115"/>
                    </a:lnTo>
                    <a:lnTo>
                      <a:pt x="107" y="123"/>
                    </a:lnTo>
                    <a:lnTo>
                      <a:pt x="104" y="129"/>
                    </a:lnTo>
                    <a:lnTo>
                      <a:pt x="102" y="136"/>
                    </a:lnTo>
                    <a:lnTo>
                      <a:pt x="100" y="142"/>
                    </a:lnTo>
                    <a:lnTo>
                      <a:pt x="107" y="138"/>
                    </a:lnTo>
                    <a:lnTo>
                      <a:pt x="116" y="135"/>
                    </a:lnTo>
                    <a:lnTo>
                      <a:pt x="125" y="131"/>
                    </a:lnTo>
                    <a:lnTo>
                      <a:pt x="134" y="127"/>
                    </a:lnTo>
                    <a:lnTo>
                      <a:pt x="144" y="124"/>
                    </a:lnTo>
                    <a:lnTo>
                      <a:pt x="154" y="119"/>
                    </a:lnTo>
                    <a:lnTo>
                      <a:pt x="163" y="114"/>
                    </a:lnTo>
                    <a:lnTo>
                      <a:pt x="175" y="107"/>
                    </a:lnTo>
                    <a:lnTo>
                      <a:pt x="184" y="101"/>
                    </a:lnTo>
                    <a:lnTo>
                      <a:pt x="195" y="93"/>
                    </a:lnTo>
                    <a:lnTo>
                      <a:pt x="203" y="89"/>
                    </a:lnTo>
                    <a:lnTo>
                      <a:pt x="211" y="81"/>
                    </a:lnTo>
                    <a:lnTo>
                      <a:pt x="218" y="75"/>
                    </a:lnTo>
                    <a:lnTo>
                      <a:pt x="224" y="66"/>
                    </a:lnTo>
                    <a:lnTo>
                      <a:pt x="227" y="59"/>
                    </a:lnTo>
                    <a:lnTo>
                      <a:pt x="230" y="51"/>
                    </a:lnTo>
                    <a:lnTo>
                      <a:pt x="233" y="46"/>
                    </a:lnTo>
                    <a:lnTo>
                      <a:pt x="233" y="52"/>
                    </a:lnTo>
                    <a:lnTo>
                      <a:pt x="233" y="56"/>
                    </a:lnTo>
                    <a:lnTo>
                      <a:pt x="231" y="61"/>
                    </a:lnTo>
                    <a:lnTo>
                      <a:pt x="227" y="67"/>
                    </a:lnTo>
                    <a:lnTo>
                      <a:pt x="220" y="76"/>
                    </a:lnTo>
                    <a:lnTo>
                      <a:pt x="217" y="83"/>
                    </a:lnTo>
                    <a:lnTo>
                      <a:pt x="210" y="88"/>
                    </a:lnTo>
                    <a:lnTo>
                      <a:pt x="202" y="94"/>
                    </a:lnTo>
                    <a:lnTo>
                      <a:pt x="192" y="101"/>
                    </a:lnTo>
                    <a:lnTo>
                      <a:pt x="183" y="109"/>
                    </a:lnTo>
                    <a:lnTo>
                      <a:pt x="173" y="116"/>
                    </a:lnTo>
                    <a:lnTo>
                      <a:pt x="167" y="122"/>
                    </a:lnTo>
                    <a:lnTo>
                      <a:pt x="159" y="129"/>
                    </a:lnTo>
                    <a:lnTo>
                      <a:pt x="151" y="133"/>
                    </a:lnTo>
                    <a:lnTo>
                      <a:pt x="142" y="138"/>
                    </a:lnTo>
                    <a:lnTo>
                      <a:pt x="133" y="143"/>
                    </a:lnTo>
                    <a:lnTo>
                      <a:pt x="125" y="148"/>
                    </a:lnTo>
                    <a:lnTo>
                      <a:pt x="118" y="152"/>
                    </a:lnTo>
                    <a:lnTo>
                      <a:pt x="109" y="156"/>
                    </a:lnTo>
                    <a:lnTo>
                      <a:pt x="102" y="159"/>
                    </a:lnTo>
                    <a:lnTo>
                      <a:pt x="100" y="161"/>
                    </a:lnTo>
                    <a:lnTo>
                      <a:pt x="102" y="165"/>
                    </a:lnTo>
                    <a:lnTo>
                      <a:pt x="106" y="170"/>
                    </a:lnTo>
                    <a:lnTo>
                      <a:pt x="110" y="176"/>
                    </a:lnTo>
                    <a:lnTo>
                      <a:pt x="119" y="178"/>
                    </a:lnTo>
                    <a:lnTo>
                      <a:pt x="125" y="178"/>
                    </a:lnTo>
                    <a:lnTo>
                      <a:pt x="135" y="180"/>
                    </a:lnTo>
                    <a:lnTo>
                      <a:pt x="144" y="180"/>
                    </a:lnTo>
                    <a:lnTo>
                      <a:pt x="144" y="180"/>
                    </a:lnTo>
                    <a:lnTo>
                      <a:pt x="155" y="180"/>
                    </a:lnTo>
                    <a:lnTo>
                      <a:pt x="165" y="182"/>
                    </a:lnTo>
                    <a:lnTo>
                      <a:pt x="175" y="182"/>
                    </a:lnTo>
                    <a:lnTo>
                      <a:pt x="185" y="184"/>
                    </a:lnTo>
                    <a:lnTo>
                      <a:pt x="193" y="185"/>
                    </a:lnTo>
                    <a:lnTo>
                      <a:pt x="202" y="187"/>
                    </a:lnTo>
                    <a:lnTo>
                      <a:pt x="208" y="189"/>
                    </a:lnTo>
                    <a:lnTo>
                      <a:pt x="215" y="193"/>
                    </a:lnTo>
                    <a:lnTo>
                      <a:pt x="221" y="196"/>
                    </a:lnTo>
                    <a:lnTo>
                      <a:pt x="229" y="200"/>
                    </a:lnTo>
                    <a:lnTo>
                      <a:pt x="239" y="204"/>
                    </a:lnTo>
                    <a:lnTo>
                      <a:pt x="249" y="208"/>
                    </a:lnTo>
                    <a:lnTo>
                      <a:pt x="256" y="211"/>
                    </a:lnTo>
                    <a:lnTo>
                      <a:pt x="265" y="214"/>
                    </a:lnTo>
                    <a:lnTo>
                      <a:pt x="258" y="215"/>
                    </a:lnTo>
                    <a:lnTo>
                      <a:pt x="251" y="215"/>
                    </a:lnTo>
                    <a:lnTo>
                      <a:pt x="244" y="213"/>
                    </a:lnTo>
                    <a:lnTo>
                      <a:pt x="236" y="211"/>
                    </a:lnTo>
                    <a:lnTo>
                      <a:pt x="226" y="207"/>
                    </a:lnTo>
                    <a:lnTo>
                      <a:pt x="219" y="206"/>
                    </a:lnTo>
                    <a:lnTo>
                      <a:pt x="213" y="204"/>
                    </a:lnTo>
                    <a:lnTo>
                      <a:pt x="204" y="202"/>
                    </a:lnTo>
                    <a:lnTo>
                      <a:pt x="195" y="201"/>
                    </a:lnTo>
                    <a:lnTo>
                      <a:pt x="184" y="200"/>
                    </a:lnTo>
                    <a:lnTo>
                      <a:pt x="173" y="199"/>
                    </a:lnTo>
                    <a:lnTo>
                      <a:pt x="162" y="198"/>
                    </a:lnTo>
                    <a:lnTo>
                      <a:pt x="152" y="198"/>
                    </a:lnTo>
                    <a:lnTo>
                      <a:pt x="142" y="198"/>
                    </a:lnTo>
                    <a:lnTo>
                      <a:pt x="134" y="197"/>
                    </a:lnTo>
                    <a:lnTo>
                      <a:pt x="124" y="197"/>
                    </a:lnTo>
                    <a:lnTo>
                      <a:pt x="114" y="195"/>
                    </a:lnTo>
                    <a:lnTo>
                      <a:pt x="102" y="192"/>
                    </a:lnTo>
                    <a:lnTo>
                      <a:pt x="92" y="189"/>
                    </a:lnTo>
                    <a:lnTo>
                      <a:pt x="80" y="188"/>
                    </a:lnTo>
                    <a:lnTo>
                      <a:pt x="84" y="195"/>
                    </a:lnTo>
                    <a:lnTo>
                      <a:pt x="88" y="203"/>
                    </a:lnTo>
                    <a:lnTo>
                      <a:pt x="93" y="215"/>
                    </a:lnTo>
                    <a:lnTo>
                      <a:pt x="94" y="223"/>
                    </a:lnTo>
                    <a:lnTo>
                      <a:pt x="95" y="233"/>
                    </a:lnTo>
                    <a:lnTo>
                      <a:pt x="94" y="241"/>
                    </a:lnTo>
                    <a:lnTo>
                      <a:pt x="93" y="248"/>
                    </a:lnTo>
                    <a:lnTo>
                      <a:pt x="93" y="259"/>
                    </a:lnTo>
                    <a:lnTo>
                      <a:pt x="92" y="273"/>
                    </a:lnTo>
                    <a:lnTo>
                      <a:pt x="92" y="285"/>
                    </a:lnTo>
                    <a:lnTo>
                      <a:pt x="93" y="297"/>
                    </a:lnTo>
                    <a:lnTo>
                      <a:pt x="93" y="307"/>
                    </a:lnTo>
                    <a:lnTo>
                      <a:pt x="92" y="316"/>
                    </a:lnTo>
                    <a:lnTo>
                      <a:pt x="89" y="326"/>
                    </a:lnTo>
                    <a:lnTo>
                      <a:pt x="85" y="338"/>
                    </a:lnTo>
                    <a:lnTo>
                      <a:pt x="82" y="346"/>
                    </a:lnTo>
                    <a:lnTo>
                      <a:pt x="77" y="354"/>
                    </a:lnTo>
                    <a:lnTo>
                      <a:pt x="73" y="363"/>
                    </a:lnTo>
                    <a:lnTo>
                      <a:pt x="69" y="369"/>
                    </a:lnTo>
                    <a:lnTo>
                      <a:pt x="62" y="376"/>
                    </a:lnTo>
                    <a:lnTo>
                      <a:pt x="53" y="382"/>
                    </a:lnTo>
                    <a:lnTo>
                      <a:pt x="46" y="390"/>
                    </a:lnTo>
                    <a:lnTo>
                      <a:pt x="45" y="382"/>
                    </a:lnTo>
                    <a:lnTo>
                      <a:pt x="46" y="372"/>
                    </a:lnTo>
                    <a:lnTo>
                      <a:pt x="47" y="362"/>
                    </a:lnTo>
                    <a:lnTo>
                      <a:pt x="48" y="353"/>
                    </a:lnTo>
                    <a:lnTo>
                      <a:pt x="50" y="346"/>
                    </a:lnTo>
                    <a:lnTo>
                      <a:pt x="53" y="337"/>
                    </a:lnTo>
                    <a:lnTo>
                      <a:pt x="56" y="328"/>
                    </a:lnTo>
                    <a:lnTo>
                      <a:pt x="58" y="320"/>
                    </a:lnTo>
                    <a:lnTo>
                      <a:pt x="59" y="313"/>
                    </a:lnTo>
                    <a:lnTo>
                      <a:pt x="61" y="299"/>
                    </a:lnTo>
                    <a:lnTo>
                      <a:pt x="62" y="285"/>
                    </a:lnTo>
                    <a:lnTo>
                      <a:pt x="63" y="273"/>
                    </a:lnTo>
                    <a:lnTo>
                      <a:pt x="65" y="260"/>
                    </a:lnTo>
                    <a:lnTo>
                      <a:pt x="67" y="247"/>
                    </a:lnTo>
                    <a:lnTo>
                      <a:pt x="67" y="238"/>
                    </a:lnTo>
                    <a:lnTo>
                      <a:pt x="67" y="231"/>
                    </a:lnTo>
                    <a:lnTo>
                      <a:pt x="68" y="222"/>
                    </a:lnTo>
                    <a:lnTo>
                      <a:pt x="67" y="212"/>
                    </a:lnTo>
                    <a:lnTo>
                      <a:pt x="66" y="206"/>
                    </a:lnTo>
                    <a:lnTo>
                      <a:pt x="64" y="198"/>
                    </a:lnTo>
                    <a:lnTo>
                      <a:pt x="62" y="187"/>
                    </a:lnTo>
                    <a:lnTo>
                      <a:pt x="58" y="195"/>
                    </a:lnTo>
                    <a:lnTo>
                      <a:pt x="54" y="203"/>
                    </a:lnTo>
                    <a:lnTo>
                      <a:pt x="50" y="212"/>
                    </a:lnTo>
                    <a:lnTo>
                      <a:pt x="48" y="221"/>
                    </a:lnTo>
                    <a:lnTo>
                      <a:pt x="46" y="232"/>
                    </a:lnTo>
                    <a:lnTo>
                      <a:pt x="44" y="239"/>
                    </a:lnTo>
                    <a:lnTo>
                      <a:pt x="43" y="249"/>
                    </a:lnTo>
                    <a:lnTo>
                      <a:pt x="41" y="260"/>
                    </a:lnTo>
                    <a:lnTo>
                      <a:pt x="39" y="273"/>
                    </a:lnTo>
                    <a:lnTo>
                      <a:pt x="38" y="283"/>
                    </a:lnTo>
                    <a:lnTo>
                      <a:pt x="37" y="295"/>
                    </a:lnTo>
                    <a:lnTo>
                      <a:pt x="36" y="305"/>
                    </a:lnTo>
                    <a:lnTo>
                      <a:pt x="33" y="315"/>
                    </a:lnTo>
                    <a:lnTo>
                      <a:pt x="32" y="325"/>
                    </a:lnTo>
                    <a:lnTo>
                      <a:pt x="30" y="333"/>
                    </a:lnTo>
                    <a:lnTo>
                      <a:pt x="26" y="340"/>
                    </a:lnTo>
                    <a:lnTo>
                      <a:pt x="21" y="348"/>
                    </a:lnTo>
                    <a:lnTo>
                      <a:pt x="15" y="356"/>
                    </a:lnTo>
                    <a:lnTo>
                      <a:pt x="10" y="364"/>
                    </a:lnTo>
                    <a:lnTo>
                      <a:pt x="5" y="368"/>
                    </a:lnTo>
                    <a:lnTo>
                      <a:pt x="2" y="36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2" y="36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2" y="324"/>
                    </a:lnTo>
                    <a:lnTo>
                      <a:pt x="2" y="324"/>
                    </a:lnTo>
                    <a:lnTo>
                      <a:pt x="5" y="316"/>
                    </a:lnTo>
                    <a:lnTo>
                      <a:pt x="9" y="306"/>
                    </a:lnTo>
                    <a:lnTo>
                      <a:pt x="13" y="297"/>
                    </a:lnTo>
                    <a:lnTo>
                      <a:pt x="17" y="287"/>
                    </a:lnTo>
                    <a:lnTo>
                      <a:pt x="21" y="278"/>
                    </a:lnTo>
                    <a:lnTo>
                      <a:pt x="25" y="268"/>
                    </a:lnTo>
                    <a:lnTo>
                      <a:pt x="28" y="259"/>
                    </a:lnTo>
                    <a:lnTo>
                      <a:pt x="31" y="249"/>
                    </a:lnTo>
                    <a:lnTo>
                      <a:pt x="34" y="239"/>
                    </a:lnTo>
                    <a:lnTo>
                      <a:pt x="36" y="233"/>
                    </a:lnTo>
                    <a:lnTo>
                      <a:pt x="38" y="225"/>
                    </a:lnTo>
                    <a:lnTo>
                      <a:pt x="41" y="216"/>
                    </a:lnTo>
                    <a:lnTo>
                      <a:pt x="44" y="210"/>
                    </a:lnTo>
                    <a:lnTo>
                      <a:pt x="42" y="204"/>
                    </a:lnTo>
                    <a:lnTo>
                      <a:pt x="41" y="197"/>
                    </a:lnTo>
                    <a:lnTo>
                      <a:pt x="42" y="192"/>
                    </a:lnTo>
                    <a:lnTo>
                      <a:pt x="43" y="185"/>
                    </a:lnTo>
                    <a:lnTo>
                      <a:pt x="36" y="184"/>
                    </a:lnTo>
                    <a:lnTo>
                      <a:pt x="26" y="182"/>
                    </a:lnTo>
                    <a:lnTo>
                      <a:pt x="18" y="187"/>
                    </a:lnTo>
                    <a:lnTo>
                      <a:pt x="11" y="191"/>
                    </a:lnTo>
                    <a:lnTo>
                      <a:pt x="3" y="195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6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64"/>
                    </a:lnTo>
                    <a:lnTo>
                      <a:pt x="5" y="164"/>
                    </a:lnTo>
                    <a:lnTo>
                      <a:pt x="13" y="161"/>
                    </a:lnTo>
                    <a:lnTo>
                      <a:pt x="15" y="156"/>
                    </a:lnTo>
                    <a:lnTo>
                      <a:pt x="17" y="151"/>
                    </a:lnTo>
                    <a:lnTo>
                      <a:pt x="19" y="146"/>
                    </a:lnTo>
                    <a:lnTo>
                      <a:pt x="18" y="144"/>
                    </a:lnTo>
                    <a:lnTo>
                      <a:pt x="13" y="138"/>
                    </a:lnTo>
                    <a:lnTo>
                      <a:pt x="6" y="132"/>
                    </a:lnTo>
                    <a:lnTo>
                      <a:pt x="0" y="125"/>
                    </a:lnTo>
                    <a:lnTo>
                      <a:pt x="2" y="124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1" y="103"/>
                    </a:lnTo>
                    <a:lnTo>
                      <a:pt x="11" y="110"/>
                    </a:lnTo>
                    <a:lnTo>
                      <a:pt x="19" y="117"/>
                    </a:lnTo>
                    <a:lnTo>
                      <a:pt x="24" y="122"/>
                    </a:lnTo>
                    <a:lnTo>
                      <a:pt x="28" y="128"/>
                    </a:lnTo>
                    <a:lnTo>
                      <a:pt x="35" y="137"/>
                    </a:lnTo>
                    <a:lnTo>
                      <a:pt x="40" y="143"/>
                    </a:lnTo>
                    <a:lnTo>
                      <a:pt x="46" y="150"/>
                    </a:lnTo>
                    <a:lnTo>
                      <a:pt x="53" y="157"/>
                    </a:lnTo>
                    <a:lnTo>
                      <a:pt x="55" y="155"/>
                    </a:lnTo>
                    <a:lnTo>
                      <a:pt x="59" y="148"/>
                    </a:lnTo>
                    <a:lnTo>
                      <a:pt x="62" y="143"/>
                    </a:lnTo>
                    <a:lnTo>
                      <a:pt x="60" y="138"/>
                    </a:lnTo>
                    <a:lnTo>
                      <a:pt x="55" y="130"/>
                    </a:lnTo>
                    <a:lnTo>
                      <a:pt x="51" y="123"/>
                    </a:lnTo>
                    <a:lnTo>
                      <a:pt x="46" y="115"/>
                    </a:lnTo>
                    <a:lnTo>
                      <a:pt x="40" y="109"/>
                    </a:lnTo>
                    <a:lnTo>
                      <a:pt x="31" y="100"/>
                    </a:lnTo>
                    <a:lnTo>
                      <a:pt x="24" y="91"/>
                    </a:lnTo>
                    <a:lnTo>
                      <a:pt x="17" y="84"/>
                    </a:lnTo>
                    <a:lnTo>
                      <a:pt x="12" y="78"/>
                    </a:lnTo>
                    <a:lnTo>
                      <a:pt x="6" y="70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2" y="44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2" y="44"/>
                    </a:lnTo>
                    <a:lnTo>
                      <a:pt x="2" y="44"/>
                    </a:lnTo>
                    <a:lnTo>
                      <a:pt x="2" y="53"/>
                    </a:lnTo>
                    <a:lnTo>
                      <a:pt x="2" y="48"/>
                    </a:lnTo>
                    <a:lnTo>
                      <a:pt x="4" y="55"/>
                    </a:lnTo>
                    <a:lnTo>
                      <a:pt x="11" y="63"/>
                    </a:lnTo>
                    <a:lnTo>
                      <a:pt x="17" y="70"/>
                    </a:lnTo>
                    <a:lnTo>
                      <a:pt x="25" y="80"/>
                    </a:lnTo>
                    <a:lnTo>
                      <a:pt x="30" y="87"/>
                    </a:lnTo>
                    <a:lnTo>
                      <a:pt x="37" y="95"/>
                    </a:lnTo>
                    <a:lnTo>
                      <a:pt x="43" y="106"/>
                    </a:lnTo>
                    <a:lnTo>
                      <a:pt x="48" y="115"/>
                    </a:lnTo>
                    <a:lnTo>
                      <a:pt x="54" y="124"/>
                    </a:lnTo>
                    <a:lnTo>
                      <a:pt x="61" y="138"/>
                    </a:lnTo>
                    <a:lnTo>
                      <a:pt x="64" y="146"/>
                    </a:lnTo>
                    <a:lnTo>
                      <a:pt x="66" y="151"/>
                    </a:lnTo>
                    <a:lnTo>
                      <a:pt x="70" y="143"/>
                    </a:lnTo>
                    <a:lnTo>
                      <a:pt x="75" y="135"/>
                    </a:lnTo>
                    <a:lnTo>
                      <a:pt x="80" y="127"/>
                    </a:lnTo>
                    <a:lnTo>
                      <a:pt x="85" y="118"/>
                    </a:lnTo>
                    <a:lnTo>
                      <a:pt x="90" y="110"/>
                    </a:lnTo>
                    <a:lnTo>
                      <a:pt x="94" y="103"/>
                    </a:lnTo>
                    <a:lnTo>
                      <a:pt x="100" y="96"/>
                    </a:lnTo>
                    <a:lnTo>
                      <a:pt x="106" y="87"/>
                    </a:lnTo>
                    <a:lnTo>
                      <a:pt x="113" y="78"/>
                    </a:lnTo>
                    <a:lnTo>
                      <a:pt x="120" y="68"/>
                    </a:lnTo>
                    <a:lnTo>
                      <a:pt x="127" y="58"/>
                    </a:lnTo>
                    <a:lnTo>
                      <a:pt x="132" y="50"/>
                    </a:lnTo>
                    <a:lnTo>
                      <a:pt x="139" y="39"/>
                    </a:lnTo>
                    <a:lnTo>
                      <a:pt x="144" y="33"/>
                    </a:lnTo>
                    <a:lnTo>
                      <a:pt x="150" y="26"/>
                    </a:lnTo>
                    <a:lnTo>
                      <a:pt x="156" y="21"/>
                    </a:lnTo>
                    <a:lnTo>
                      <a:pt x="161" y="15"/>
                    </a:lnTo>
                    <a:lnTo>
                      <a:pt x="165" y="6"/>
                    </a:lnTo>
                    <a:lnTo>
                      <a:pt x="170" y="0"/>
                    </a:lnTo>
                    <a:lnTo>
                      <a:pt x="169" y="5"/>
                    </a:lnTo>
                    <a:lnTo>
                      <a:pt x="168" y="13"/>
                    </a:lnTo>
                    <a:lnTo>
                      <a:pt x="166" y="21"/>
                    </a:lnTo>
                    <a:lnTo>
                      <a:pt x="163" y="29"/>
                    </a:lnTo>
                    <a:lnTo>
                      <a:pt x="159" y="37"/>
                    </a:lnTo>
                    <a:lnTo>
                      <a:pt x="153" y="47"/>
                    </a:lnTo>
                    <a:lnTo>
                      <a:pt x="148" y="56"/>
                    </a:lnTo>
                    <a:lnTo>
                      <a:pt x="143" y="67"/>
                    </a:lnTo>
                    <a:lnTo>
                      <a:pt x="137" y="76"/>
                    </a:lnTo>
                    <a:lnTo>
                      <a:pt x="130" y="87"/>
                    </a:lnTo>
                    <a:lnTo>
                      <a:pt x="124" y="95"/>
                    </a:lnTo>
                  </a:path>
                </a:pathLst>
              </a:custGeom>
              <a:solidFill>
                <a:srgbClr val="037C03">
                  <a:alpha val="50000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3600" b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endParaRPr>
              </a:p>
            </p:txBody>
          </p:sp>
          <p:grpSp>
            <p:nvGrpSpPr>
              <p:cNvPr id="1036" name="Group 12"/>
              <p:cNvGrpSpPr>
                <a:grpSpLocks/>
              </p:cNvGrpSpPr>
              <p:nvPr/>
            </p:nvGrpSpPr>
            <p:grpSpPr bwMode="auto">
              <a:xfrm>
                <a:off x="1707" y="1466"/>
                <a:ext cx="484" cy="368"/>
                <a:chOff x="1707" y="1466"/>
                <a:chExt cx="484" cy="368"/>
              </a:xfrm>
            </p:grpSpPr>
            <p:sp>
              <p:nvSpPr>
                <p:cNvPr id="1037" name="Freeform 13"/>
                <p:cNvSpPr>
                  <a:spLocks/>
                </p:cNvSpPr>
                <p:nvPr/>
              </p:nvSpPr>
              <p:spPr bwMode="ltGray">
                <a:xfrm>
                  <a:off x="1751" y="1466"/>
                  <a:ext cx="440" cy="342"/>
                </a:xfrm>
                <a:custGeom>
                  <a:avLst/>
                  <a:gdLst>
                    <a:gd name="T0" fmla="*/ 167 w 440"/>
                    <a:gd name="T1" fmla="*/ 42 h 342"/>
                    <a:gd name="T2" fmla="*/ 202 w 440"/>
                    <a:gd name="T3" fmla="*/ 14 h 342"/>
                    <a:gd name="T4" fmla="*/ 245 w 440"/>
                    <a:gd name="T5" fmla="*/ 3 h 342"/>
                    <a:gd name="T6" fmla="*/ 292 w 440"/>
                    <a:gd name="T7" fmla="*/ 2 h 342"/>
                    <a:gd name="T8" fmla="*/ 304 w 440"/>
                    <a:gd name="T9" fmla="*/ 7 h 342"/>
                    <a:gd name="T10" fmla="*/ 272 w 440"/>
                    <a:gd name="T11" fmla="*/ 15 h 342"/>
                    <a:gd name="T12" fmla="*/ 236 w 440"/>
                    <a:gd name="T13" fmla="*/ 26 h 342"/>
                    <a:gd name="T14" fmla="*/ 195 w 440"/>
                    <a:gd name="T15" fmla="*/ 55 h 342"/>
                    <a:gd name="T16" fmla="*/ 191 w 440"/>
                    <a:gd name="T17" fmla="*/ 94 h 342"/>
                    <a:gd name="T18" fmla="*/ 252 w 440"/>
                    <a:gd name="T19" fmla="*/ 70 h 342"/>
                    <a:gd name="T20" fmla="*/ 301 w 440"/>
                    <a:gd name="T21" fmla="*/ 67 h 342"/>
                    <a:gd name="T22" fmla="*/ 354 w 440"/>
                    <a:gd name="T23" fmla="*/ 72 h 342"/>
                    <a:gd name="T24" fmla="*/ 416 w 440"/>
                    <a:gd name="T25" fmla="*/ 79 h 342"/>
                    <a:gd name="T26" fmla="*/ 417 w 440"/>
                    <a:gd name="T27" fmla="*/ 80 h 342"/>
                    <a:gd name="T28" fmla="*/ 357 w 440"/>
                    <a:gd name="T29" fmla="*/ 83 h 342"/>
                    <a:gd name="T30" fmla="*/ 302 w 440"/>
                    <a:gd name="T31" fmla="*/ 84 h 342"/>
                    <a:gd name="T32" fmla="*/ 254 w 440"/>
                    <a:gd name="T33" fmla="*/ 90 h 342"/>
                    <a:gd name="T34" fmla="*/ 200 w 440"/>
                    <a:gd name="T35" fmla="*/ 103 h 342"/>
                    <a:gd name="T36" fmla="*/ 222 w 440"/>
                    <a:gd name="T37" fmla="*/ 123 h 342"/>
                    <a:gd name="T38" fmla="*/ 238 w 440"/>
                    <a:gd name="T39" fmla="*/ 142 h 342"/>
                    <a:gd name="T40" fmla="*/ 184 w 440"/>
                    <a:gd name="T41" fmla="*/ 125 h 342"/>
                    <a:gd name="T42" fmla="*/ 173 w 440"/>
                    <a:gd name="T43" fmla="*/ 136 h 342"/>
                    <a:gd name="T44" fmla="*/ 232 w 440"/>
                    <a:gd name="T45" fmla="*/ 145 h 342"/>
                    <a:gd name="T46" fmla="*/ 282 w 440"/>
                    <a:gd name="T47" fmla="*/ 157 h 342"/>
                    <a:gd name="T48" fmla="*/ 321 w 440"/>
                    <a:gd name="T49" fmla="*/ 190 h 342"/>
                    <a:gd name="T50" fmla="*/ 351 w 440"/>
                    <a:gd name="T51" fmla="*/ 234 h 342"/>
                    <a:gd name="T52" fmla="*/ 344 w 440"/>
                    <a:gd name="T53" fmla="*/ 242 h 342"/>
                    <a:gd name="T54" fmla="*/ 304 w 440"/>
                    <a:gd name="T55" fmla="*/ 214 h 342"/>
                    <a:gd name="T56" fmla="*/ 259 w 440"/>
                    <a:gd name="T57" fmla="*/ 183 h 342"/>
                    <a:gd name="T58" fmla="*/ 211 w 440"/>
                    <a:gd name="T59" fmla="*/ 162 h 342"/>
                    <a:gd name="T60" fmla="*/ 180 w 440"/>
                    <a:gd name="T61" fmla="*/ 155 h 342"/>
                    <a:gd name="T62" fmla="*/ 206 w 440"/>
                    <a:gd name="T63" fmla="*/ 189 h 342"/>
                    <a:gd name="T64" fmla="*/ 238 w 440"/>
                    <a:gd name="T65" fmla="*/ 234 h 342"/>
                    <a:gd name="T66" fmla="*/ 256 w 440"/>
                    <a:gd name="T67" fmla="*/ 275 h 342"/>
                    <a:gd name="T68" fmla="*/ 255 w 440"/>
                    <a:gd name="T69" fmla="*/ 313 h 342"/>
                    <a:gd name="T70" fmla="*/ 232 w 440"/>
                    <a:gd name="T71" fmla="*/ 271 h 342"/>
                    <a:gd name="T72" fmla="*/ 208 w 440"/>
                    <a:gd name="T73" fmla="*/ 226 h 342"/>
                    <a:gd name="T74" fmla="*/ 181 w 440"/>
                    <a:gd name="T75" fmla="*/ 185 h 342"/>
                    <a:gd name="T76" fmla="*/ 157 w 440"/>
                    <a:gd name="T77" fmla="*/ 149 h 342"/>
                    <a:gd name="T78" fmla="*/ 115 w 440"/>
                    <a:gd name="T79" fmla="*/ 170 h 342"/>
                    <a:gd name="T80" fmla="*/ 80 w 440"/>
                    <a:gd name="T81" fmla="*/ 221 h 342"/>
                    <a:gd name="T82" fmla="*/ 51 w 440"/>
                    <a:gd name="T83" fmla="*/ 273 h 342"/>
                    <a:gd name="T84" fmla="*/ 18 w 440"/>
                    <a:gd name="T85" fmla="*/ 321 h 342"/>
                    <a:gd name="T86" fmla="*/ 8 w 440"/>
                    <a:gd name="T87" fmla="*/ 315 h 342"/>
                    <a:gd name="T88" fmla="*/ 47 w 440"/>
                    <a:gd name="T89" fmla="*/ 255 h 342"/>
                    <a:gd name="T90" fmla="*/ 82 w 440"/>
                    <a:gd name="T91" fmla="*/ 208 h 342"/>
                    <a:gd name="T92" fmla="*/ 112 w 440"/>
                    <a:gd name="T93" fmla="*/ 162 h 342"/>
                    <a:gd name="T94" fmla="*/ 139 w 440"/>
                    <a:gd name="T95" fmla="*/ 126 h 342"/>
                    <a:gd name="T96" fmla="*/ 99 w 440"/>
                    <a:gd name="T97" fmla="*/ 83 h 342"/>
                    <a:gd name="T98" fmla="*/ 43 w 440"/>
                    <a:gd name="T99" fmla="*/ 60 h 342"/>
                    <a:gd name="T100" fmla="*/ 20 w 440"/>
                    <a:gd name="T101" fmla="*/ 47 h 342"/>
                    <a:gd name="T102" fmla="*/ 63 w 440"/>
                    <a:gd name="T103" fmla="*/ 61 h 342"/>
                    <a:gd name="T104" fmla="*/ 122 w 440"/>
                    <a:gd name="T105" fmla="*/ 90 h 3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440" h="342">
                      <a:moveTo>
                        <a:pt x="138" y="87"/>
                      </a:moveTo>
                      <a:lnTo>
                        <a:pt x="141" y="78"/>
                      </a:lnTo>
                      <a:lnTo>
                        <a:pt x="146" y="69"/>
                      </a:lnTo>
                      <a:lnTo>
                        <a:pt x="153" y="59"/>
                      </a:lnTo>
                      <a:lnTo>
                        <a:pt x="160" y="51"/>
                      </a:lnTo>
                      <a:lnTo>
                        <a:pt x="167" y="42"/>
                      </a:lnTo>
                      <a:lnTo>
                        <a:pt x="172" y="36"/>
                      </a:lnTo>
                      <a:lnTo>
                        <a:pt x="178" y="31"/>
                      </a:lnTo>
                      <a:lnTo>
                        <a:pt x="184" y="26"/>
                      </a:lnTo>
                      <a:lnTo>
                        <a:pt x="190" y="21"/>
                      </a:lnTo>
                      <a:lnTo>
                        <a:pt x="196" y="17"/>
                      </a:lnTo>
                      <a:lnTo>
                        <a:pt x="202" y="14"/>
                      </a:lnTo>
                      <a:lnTo>
                        <a:pt x="208" y="11"/>
                      </a:lnTo>
                      <a:lnTo>
                        <a:pt x="215" y="8"/>
                      </a:lnTo>
                      <a:lnTo>
                        <a:pt x="222" y="7"/>
                      </a:lnTo>
                      <a:lnTo>
                        <a:pt x="230" y="5"/>
                      </a:lnTo>
                      <a:lnTo>
                        <a:pt x="237" y="3"/>
                      </a:lnTo>
                      <a:lnTo>
                        <a:pt x="245" y="3"/>
                      </a:lnTo>
                      <a:lnTo>
                        <a:pt x="252" y="2"/>
                      </a:lnTo>
                      <a:lnTo>
                        <a:pt x="260" y="2"/>
                      </a:lnTo>
                      <a:lnTo>
                        <a:pt x="270" y="1"/>
                      </a:lnTo>
                      <a:lnTo>
                        <a:pt x="278" y="2"/>
                      </a:lnTo>
                      <a:lnTo>
                        <a:pt x="285" y="2"/>
                      </a:lnTo>
                      <a:lnTo>
                        <a:pt x="292" y="2"/>
                      </a:lnTo>
                      <a:lnTo>
                        <a:pt x="299" y="2"/>
                      </a:lnTo>
                      <a:lnTo>
                        <a:pt x="307" y="1"/>
                      </a:lnTo>
                      <a:lnTo>
                        <a:pt x="314" y="0"/>
                      </a:lnTo>
                      <a:lnTo>
                        <a:pt x="310" y="2"/>
                      </a:lnTo>
                      <a:lnTo>
                        <a:pt x="307" y="4"/>
                      </a:lnTo>
                      <a:lnTo>
                        <a:pt x="304" y="7"/>
                      </a:lnTo>
                      <a:lnTo>
                        <a:pt x="301" y="10"/>
                      </a:lnTo>
                      <a:lnTo>
                        <a:pt x="295" y="10"/>
                      </a:lnTo>
                      <a:lnTo>
                        <a:pt x="288" y="11"/>
                      </a:lnTo>
                      <a:lnTo>
                        <a:pt x="284" y="12"/>
                      </a:lnTo>
                      <a:lnTo>
                        <a:pt x="278" y="13"/>
                      </a:lnTo>
                      <a:lnTo>
                        <a:pt x="272" y="15"/>
                      </a:lnTo>
                      <a:lnTo>
                        <a:pt x="266" y="16"/>
                      </a:lnTo>
                      <a:lnTo>
                        <a:pt x="260" y="17"/>
                      </a:lnTo>
                      <a:lnTo>
                        <a:pt x="254" y="19"/>
                      </a:lnTo>
                      <a:lnTo>
                        <a:pt x="248" y="21"/>
                      </a:lnTo>
                      <a:lnTo>
                        <a:pt x="241" y="23"/>
                      </a:lnTo>
                      <a:lnTo>
                        <a:pt x="236" y="26"/>
                      </a:lnTo>
                      <a:lnTo>
                        <a:pt x="229" y="29"/>
                      </a:lnTo>
                      <a:lnTo>
                        <a:pt x="222" y="32"/>
                      </a:lnTo>
                      <a:lnTo>
                        <a:pt x="215" y="36"/>
                      </a:lnTo>
                      <a:lnTo>
                        <a:pt x="208" y="41"/>
                      </a:lnTo>
                      <a:lnTo>
                        <a:pt x="201" y="47"/>
                      </a:lnTo>
                      <a:lnTo>
                        <a:pt x="195" y="55"/>
                      </a:lnTo>
                      <a:lnTo>
                        <a:pt x="189" y="64"/>
                      </a:lnTo>
                      <a:lnTo>
                        <a:pt x="181" y="77"/>
                      </a:lnTo>
                      <a:lnTo>
                        <a:pt x="175" y="90"/>
                      </a:lnTo>
                      <a:lnTo>
                        <a:pt x="167" y="106"/>
                      </a:lnTo>
                      <a:lnTo>
                        <a:pt x="180" y="99"/>
                      </a:lnTo>
                      <a:lnTo>
                        <a:pt x="191" y="94"/>
                      </a:lnTo>
                      <a:lnTo>
                        <a:pt x="206" y="86"/>
                      </a:lnTo>
                      <a:lnTo>
                        <a:pt x="222" y="78"/>
                      </a:lnTo>
                      <a:lnTo>
                        <a:pt x="229" y="77"/>
                      </a:lnTo>
                      <a:lnTo>
                        <a:pt x="236" y="74"/>
                      </a:lnTo>
                      <a:lnTo>
                        <a:pt x="243" y="72"/>
                      </a:lnTo>
                      <a:lnTo>
                        <a:pt x="252" y="70"/>
                      </a:lnTo>
                      <a:lnTo>
                        <a:pt x="261" y="68"/>
                      </a:lnTo>
                      <a:lnTo>
                        <a:pt x="269" y="68"/>
                      </a:lnTo>
                      <a:lnTo>
                        <a:pt x="275" y="67"/>
                      </a:lnTo>
                      <a:lnTo>
                        <a:pt x="285" y="66"/>
                      </a:lnTo>
                      <a:lnTo>
                        <a:pt x="294" y="66"/>
                      </a:lnTo>
                      <a:lnTo>
                        <a:pt x="301" y="67"/>
                      </a:lnTo>
                      <a:lnTo>
                        <a:pt x="311" y="68"/>
                      </a:lnTo>
                      <a:lnTo>
                        <a:pt x="319" y="69"/>
                      </a:lnTo>
                      <a:lnTo>
                        <a:pt x="328" y="69"/>
                      </a:lnTo>
                      <a:lnTo>
                        <a:pt x="336" y="70"/>
                      </a:lnTo>
                      <a:lnTo>
                        <a:pt x="345" y="71"/>
                      </a:lnTo>
                      <a:lnTo>
                        <a:pt x="354" y="72"/>
                      </a:lnTo>
                      <a:lnTo>
                        <a:pt x="363" y="73"/>
                      </a:lnTo>
                      <a:lnTo>
                        <a:pt x="371" y="74"/>
                      </a:lnTo>
                      <a:lnTo>
                        <a:pt x="381" y="75"/>
                      </a:lnTo>
                      <a:lnTo>
                        <a:pt x="392" y="76"/>
                      </a:lnTo>
                      <a:lnTo>
                        <a:pt x="401" y="77"/>
                      </a:lnTo>
                      <a:lnTo>
                        <a:pt x="416" y="79"/>
                      </a:lnTo>
                      <a:lnTo>
                        <a:pt x="421" y="79"/>
                      </a:lnTo>
                      <a:lnTo>
                        <a:pt x="425" y="79"/>
                      </a:lnTo>
                      <a:lnTo>
                        <a:pt x="430" y="81"/>
                      </a:lnTo>
                      <a:lnTo>
                        <a:pt x="439" y="84"/>
                      </a:lnTo>
                      <a:lnTo>
                        <a:pt x="424" y="81"/>
                      </a:lnTo>
                      <a:lnTo>
                        <a:pt x="417" y="80"/>
                      </a:lnTo>
                      <a:lnTo>
                        <a:pt x="411" y="80"/>
                      </a:lnTo>
                      <a:lnTo>
                        <a:pt x="397" y="81"/>
                      </a:lnTo>
                      <a:lnTo>
                        <a:pt x="388" y="82"/>
                      </a:lnTo>
                      <a:lnTo>
                        <a:pt x="377" y="82"/>
                      </a:lnTo>
                      <a:lnTo>
                        <a:pt x="367" y="82"/>
                      </a:lnTo>
                      <a:lnTo>
                        <a:pt x="357" y="83"/>
                      </a:lnTo>
                      <a:lnTo>
                        <a:pt x="348" y="83"/>
                      </a:lnTo>
                      <a:lnTo>
                        <a:pt x="340" y="82"/>
                      </a:lnTo>
                      <a:lnTo>
                        <a:pt x="330" y="82"/>
                      </a:lnTo>
                      <a:lnTo>
                        <a:pt x="319" y="82"/>
                      </a:lnTo>
                      <a:lnTo>
                        <a:pt x="310" y="83"/>
                      </a:lnTo>
                      <a:lnTo>
                        <a:pt x="302" y="84"/>
                      </a:lnTo>
                      <a:lnTo>
                        <a:pt x="292" y="84"/>
                      </a:lnTo>
                      <a:lnTo>
                        <a:pt x="285" y="84"/>
                      </a:lnTo>
                      <a:lnTo>
                        <a:pt x="276" y="85"/>
                      </a:lnTo>
                      <a:lnTo>
                        <a:pt x="269" y="87"/>
                      </a:lnTo>
                      <a:lnTo>
                        <a:pt x="261" y="88"/>
                      </a:lnTo>
                      <a:lnTo>
                        <a:pt x="254" y="90"/>
                      </a:lnTo>
                      <a:lnTo>
                        <a:pt x="246" y="92"/>
                      </a:lnTo>
                      <a:lnTo>
                        <a:pt x="238" y="94"/>
                      </a:lnTo>
                      <a:lnTo>
                        <a:pt x="229" y="96"/>
                      </a:lnTo>
                      <a:lnTo>
                        <a:pt x="222" y="98"/>
                      </a:lnTo>
                      <a:lnTo>
                        <a:pt x="208" y="102"/>
                      </a:lnTo>
                      <a:lnTo>
                        <a:pt x="200" y="103"/>
                      </a:lnTo>
                      <a:lnTo>
                        <a:pt x="189" y="108"/>
                      </a:lnTo>
                      <a:lnTo>
                        <a:pt x="172" y="115"/>
                      </a:lnTo>
                      <a:lnTo>
                        <a:pt x="189" y="117"/>
                      </a:lnTo>
                      <a:lnTo>
                        <a:pt x="209" y="118"/>
                      </a:lnTo>
                      <a:lnTo>
                        <a:pt x="213" y="118"/>
                      </a:lnTo>
                      <a:lnTo>
                        <a:pt x="222" y="123"/>
                      </a:lnTo>
                      <a:lnTo>
                        <a:pt x="228" y="126"/>
                      </a:lnTo>
                      <a:lnTo>
                        <a:pt x="234" y="129"/>
                      </a:lnTo>
                      <a:lnTo>
                        <a:pt x="235" y="131"/>
                      </a:lnTo>
                      <a:lnTo>
                        <a:pt x="238" y="137"/>
                      </a:lnTo>
                      <a:lnTo>
                        <a:pt x="245" y="146"/>
                      </a:lnTo>
                      <a:lnTo>
                        <a:pt x="238" y="142"/>
                      </a:lnTo>
                      <a:lnTo>
                        <a:pt x="229" y="137"/>
                      </a:lnTo>
                      <a:lnTo>
                        <a:pt x="222" y="135"/>
                      </a:lnTo>
                      <a:lnTo>
                        <a:pt x="209" y="132"/>
                      </a:lnTo>
                      <a:lnTo>
                        <a:pt x="199" y="129"/>
                      </a:lnTo>
                      <a:lnTo>
                        <a:pt x="189" y="126"/>
                      </a:lnTo>
                      <a:lnTo>
                        <a:pt x="184" y="125"/>
                      </a:lnTo>
                      <a:lnTo>
                        <a:pt x="172" y="126"/>
                      </a:lnTo>
                      <a:lnTo>
                        <a:pt x="165" y="127"/>
                      </a:lnTo>
                      <a:lnTo>
                        <a:pt x="155" y="129"/>
                      </a:lnTo>
                      <a:lnTo>
                        <a:pt x="160" y="131"/>
                      </a:lnTo>
                      <a:lnTo>
                        <a:pt x="166" y="132"/>
                      </a:lnTo>
                      <a:lnTo>
                        <a:pt x="173" y="136"/>
                      </a:lnTo>
                      <a:lnTo>
                        <a:pt x="181" y="135"/>
                      </a:lnTo>
                      <a:lnTo>
                        <a:pt x="195" y="136"/>
                      </a:lnTo>
                      <a:lnTo>
                        <a:pt x="203" y="137"/>
                      </a:lnTo>
                      <a:lnTo>
                        <a:pt x="215" y="140"/>
                      </a:lnTo>
                      <a:lnTo>
                        <a:pt x="222" y="143"/>
                      </a:lnTo>
                      <a:lnTo>
                        <a:pt x="232" y="145"/>
                      </a:lnTo>
                      <a:lnTo>
                        <a:pt x="242" y="148"/>
                      </a:lnTo>
                      <a:lnTo>
                        <a:pt x="251" y="151"/>
                      </a:lnTo>
                      <a:lnTo>
                        <a:pt x="259" y="152"/>
                      </a:lnTo>
                      <a:lnTo>
                        <a:pt x="266" y="153"/>
                      </a:lnTo>
                      <a:lnTo>
                        <a:pt x="273" y="155"/>
                      </a:lnTo>
                      <a:lnTo>
                        <a:pt x="282" y="157"/>
                      </a:lnTo>
                      <a:lnTo>
                        <a:pt x="291" y="161"/>
                      </a:lnTo>
                      <a:lnTo>
                        <a:pt x="299" y="165"/>
                      </a:lnTo>
                      <a:lnTo>
                        <a:pt x="303" y="169"/>
                      </a:lnTo>
                      <a:lnTo>
                        <a:pt x="309" y="175"/>
                      </a:lnTo>
                      <a:lnTo>
                        <a:pt x="316" y="183"/>
                      </a:lnTo>
                      <a:lnTo>
                        <a:pt x="321" y="190"/>
                      </a:lnTo>
                      <a:lnTo>
                        <a:pt x="326" y="197"/>
                      </a:lnTo>
                      <a:lnTo>
                        <a:pt x="331" y="204"/>
                      </a:lnTo>
                      <a:lnTo>
                        <a:pt x="335" y="212"/>
                      </a:lnTo>
                      <a:lnTo>
                        <a:pt x="340" y="218"/>
                      </a:lnTo>
                      <a:lnTo>
                        <a:pt x="345" y="226"/>
                      </a:lnTo>
                      <a:lnTo>
                        <a:pt x="351" y="234"/>
                      </a:lnTo>
                      <a:lnTo>
                        <a:pt x="356" y="243"/>
                      </a:lnTo>
                      <a:lnTo>
                        <a:pt x="361" y="250"/>
                      </a:lnTo>
                      <a:lnTo>
                        <a:pt x="368" y="258"/>
                      </a:lnTo>
                      <a:lnTo>
                        <a:pt x="359" y="251"/>
                      </a:lnTo>
                      <a:lnTo>
                        <a:pt x="353" y="247"/>
                      </a:lnTo>
                      <a:lnTo>
                        <a:pt x="344" y="242"/>
                      </a:lnTo>
                      <a:lnTo>
                        <a:pt x="336" y="236"/>
                      </a:lnTo>
                      <a:lnTo>
                        <a:pt x="330" y="231"/>
                      </a:lnTo>
                      <a:lnTo>
                        <a:pt x="323" y="226"/>
                      </a:lnTo>
                      <a:lnTo>
                        <a:pt x="317" y="222"/>
                      </a:lnTo>
                      <a:lnTo>
                        <a:pt x="311" y="218"/>
                      </a:lnTo>
                      <a:lnTo>
                        <a:pt x="304" y="214"/>
                      </a:lnTo>
                      <a:lnTo>
                        <a:pt x="297" y="210"/>
                      </a:lnTo>
                      <a:lnTo>
                        <a:pt x="291" y="205"/>
                      </a:lnTo>
                      <a:lnTo>
                        <a:pt x="284" y="200"/>
                      </a:lnTo>
                      <a:lnTo>
                        <a:pt x="275" y="195"/>
                      </a:lnTo>
                      <a:lnTo>
                        <a:pt x="267" y="189"/>
                      </a:lnTo>
                      <a:lnTo>
                        <a:pt x="259" y="183"/>
                      </a:lnTo>
                      <a:lnTo>
                        <a:pt x="252" y="179"/>
                      </a:lnTo>
                      <a:lnTo>
                        <a:pt x="245" y="174"/>
                      </a:lnTo>
                      <a:lnTo>
                        <a:pt x="237" y="170"/>
                      </a:lnTo>
                      <a:lnTo>
                        <a:pt x="229" y="167"/>
                      </a:lnTo>
                      <a:lnTo>
                        <a:pt x="222" y="165"/>
                      </a:lnTo>
                      <a:lnTo>
                        <a:pt x="211" y="162"/>
                      </a:lnTo>
                      <a:lnTo>
                        <a:pt x="201" y="159"/>
                      </a:lnTo>
                      <a:lnTo>
                        <a:pt x="194" y="157"/>
                      </a:lnTo>
                      <a:lnTo>
                        <a:pt x="186" y="155"/>
                      </a:lnTo>
                      <a:lnTo>
                        <a:pt x="175" y="149"/>
                      </a:lnTo>
                      <a:lnTo>
                        <a:pt x="163" y="144"/>
                      </a:lnTo>
                      <a:lnTo>
                        <a:pt x="180" y="155"/>
                      </a:lnTo>
                      <a:lnTo>
                        <a:pt x="182" y="157"/>
                      </a:lnTo>
                      <a:lnTo>
                        <a:pt x="186" y="162"/>
                      </a:lnTo>
                      <a:lnTo>
                        <a:pt x="190" y="168"/>
                      </a:lnTo>
                      <a:lnTo>
                        <a:pt x="195" y="175"/>
                      </a:lnTo>
                      <a:lnTo>
                        <a:pt x="201" y="182"/>
                      </a:lnTo>
                      <a:lnTo>
                        <a:pt x="206" y="189"/>
                      </a:lnTo>
                      <a:lnTo>
                        <a:pt x="212" y="197"/>
                      </a:lnTo>
                      <a:lnTo>
                        <a:pt x="217" y="204"/>
                      </a:lnTo>
                      <a:lnTo>
                        <a:pt x="222" y="210"/>
                      </a:lnTo>
                      <a:lnTo>
                        <a:pt x="227" y="217"/>
                      </a:lnTo>
                      <a:lnTo>
                        <a:pt x="233" y="227"/>
                      </a:lnTo>
                      <a:lnTo>
                        <a:pt x="238" y="234"/>
                      </a:lnTo>
                      <a:lnTo>
                        <a:pt x="242" y="241"/>
                      </a:lnTo>
                      <a:lnTo>
                        <a:pt x="246" y="248"/>
                      </a:lnTo>
                      <a:lnTo>
                        <a:pt x="250" y="255"/>
                      </a:lnTo>
                      <a:lnTo>
                        <a:pt x="252" y="262"/>
                      </a:lnTo>
                      <a:lnTo>
                        <a:pt x="254" y="267"/>
                      </a:lnTo>
                      <a:lnTo>
                        <a:pt x="256" y="275"/>
                      </a:lnTo>
                      <a:lnTo>
                        <a:pt x="257" y="285"/>
                      </a:lnTo>
                      <a:lnTo>
                        <a:pt x="258" y="294"/>
                      </a:lnTo>
                      <a:lnTo>
                        <a:pt x="259" y="304"/>
                      </a:lnTo>
                      <a:lnTo>
                        <a:pt x="261" y="313"/>
                      </a:lnTo>
                      <a:lnTo>
                        <a:pt x="262" y="323"/>
                      </a:lnTo>
                      <a:lnTo>
                        <a:pt x="255" y="313"/>
                      </a:lnTo>
                      <a:lnTo>
                        <a:pt x="249" y="307"/>
                      </a:lnTo>
                      <a:lnTo>
                        <a:pt x="245" y="300"/>
                      </a:lnTo>
                      <a:lnTo>
                        <a:pt x="241" y="295"/>
                      </a:lnTo>
                      <a:lnTo>
                        <a:pt x="238" y="288"/>
                      </a:lnTo>
                      <a:lnTo>
                        <a:pt x="236" y="280"/>
                      </a:lnTo>
                      <a:lnTo>
                        <a:pt x="232" y="271"/>
                      </a:lnTo>
                      <a:lnTo>
                        <a:pt x="228" y="263"/>
                      </a:lnTo>
                      <a:lnTo>
                        <a:pt x="224" y="254"/>
                      </a:lnTo>
                      <a:lnTo>
                        <a:pt x="221" y="246"/>
                      </a:lnTo>
                      <a:lnTo>
                        <a:pt x="217" y="238"/>
                      </a:lnTo>
                      <a:lnTo>
                        <a:pt x="212" y="232"/>
                      </a:lnTo>
                      <a:lnTo>
                        <a:pt x="208" y="226"/>
                      </a:lnTo>
                      <a:lnTo>
                        <a:pt x="202" y="218"/>
                      </a:lnTo>
                      <a:lnTo>
                        <a:pt x="196" y="211"/>
                      </a:lnTo>
                      <a:lnTo>
                        <a:pt x="191" y="205"/>
                      </a:lnTo>
                      <a:lnTo>
                        <a:pt x="186" y="199"/>
                      </a:lnTo>
                      <a:lnTo>
                        <a:pt x="185" y="194"/>
                      </a:lnTo>
                      <a:lnTo>
                        <a:pt x="181" y="185"/>
                      </a:lnTo>
                      <a:lnTo>
                        <a:pt x="177" y="179"/>
                      </a:lnTo>
                      <a:lnTo>
                        <a:pt x="174" y="171"/>
                      </a:lnTo>
                      <a:lnTo>
                        <a:pt x="172" y="169"/>
                      </a:lnTo>
                      <a:lnTo>
                        <a:pt x="165" y="162"/>
                      </a:lnTo>
                      <a:lnTo>
                        <a:pt x="161" y="155"/>
                      </a:lnTo>
                      <a:lnTo>
                        <a:pt x="157" y="149"/>
                      </a:lnTo>
                      <a:lnTo>
                        <a:pt x="153" y="143"/>
                      </a:lnTo>
                      <a:lnTo>
                        <a:pt x="145" y="146"/>
                      </a:lnTo>
                      <a:lnTo>
                        <a:pt x="137" y="151"/>
                      </a:lnTo>
                      <a:lnTo>
                        <a:pt x="129" y="158"/>
                      </a:lnTo>
                      <a:lnTo>
                        <a:pt x="121" y="164"/>
                      </a:lnTo>
                      <a:lnTo>
                        <a:pt x="115" y="170"/>
                      </a:lnTo>
                      <a:lnTo>
                        <a:pt x="110" y="176"/>
                      </a:lnTo>
                      <a:lnTo>
                        <a:pt x="104" y="185"/>
                      </a:lnTo>
                      <a:lnTo>
                        <a:pt x="97" y="195"/>
                      </a:lnTo>
                      <a:lnTo>
                        <a:pt x="92" y="203"/>
                      </a:lnTo>
                      <a:lnTo>
                        <a:pt x="85" y="212"/>
                      </a:lnTo>
                      <a:lnTo>
                        <a:pt x="80" y="221"/>
                      </a:lnTo>
                      <a:lnTo>
                        <a:pt x="76" y="229"/>
                      </a:lnTo>
                      <a:lnTo>
                        <a:pt x="71" y="237"/>
                      </a:lnTo>
                      <a:lnTo>
                        <a:pt x="67" y="245"/>
                      </a:lnTo>
                      <a:lnTo>
                        <a:pt x="62" y="254"/>
                      </a:lnTo>
                      <a:lnTo>
                        <a:pt x="58" y="263"/>
                      </a:lnTo>
                      <a:lnTo>
                        <a:pt x="51" y="273"/>
                      </a:lnTo>
                      <a:lnTo>
                        <a:pt x="45" y="283"/>
                      </a:lnTo>
                      <a:lnTo>
                        <a:pt x="38" y="294"/>
                      </a:lnTo>
                      <a:lnTo>
                        <a:pt x="33" y="303"/>
                      </a:lnTo>
                      <a:lnTo>
                        <a:pt x="28" y="309"/>
                      </a:lnTo>
                      <a:lnTo>
                        <a:pt x="24" y="315"/>
                      </a:lnTo>
                      <a:lnTo>
                        <a:pt x="18" y="321"/>
                      </a:lnTo>
                      <a:lnTo>
                        <a:pt x="13" y="327"/>
                      </a:lnTo>
                      <a:lnTo>
                        <a:pt x="7" y="333"/>
                      </a:lnTo>
                      <a:lnTo>
                        <a:pt x="0" y="341"/>
                      </a:lnTo>
                      <a:lnTo>
                        <a:pt x="2" y="331"/>
                      </a:lnTo>
                      <a:lnTo>
                        <a:pt x="5" y="324"/>
                      </a:lnTo>
                      <a:lnTo>
                        <a:pt x="8" y="315"/>
                      </a:lnTo>
                      <a:lnTo>
                        <a:pt x="13" y="309"/>
                      </a:lnTo>
                      <a:lnTo>
                        <a:pt x="20" y="298"/>
                      </a:lnTo>
                      <a:lnTo>
                        <a:pt x="27" y="287"/>
                      </a:lnTo>
                      <a:lnTo>
                        <a:pt x="35" y="275"/>
                      </a:lnTo>
                      <a:lnTo>
                        <a:pt x="41" y="265"/>
                      </a:lnTo>
                      <a:lnTo>
                        <a:pt x="47" y="255"/>
                      </a:lnTo>
                      <a:lnTo>
                        <a:pt x="54" y="246"/>
                      </a:lnTo>
                      <a:lnTo>
                        <a:pt x="59" y="238"/>
                      </a:lnTo>
                      <a:lnTo>
                        <a:pt x="64" y="231"/>
                      </a:lnTo>
                      <a:lnTo>
                        <a:pt x="69" y="224"/>
                      </a:lnTo>
                      <a:lnTo>
                        <a:pt x="76" y="216"/>
                      </a:lnTo>
                      <a:lnTo>
                        <a:pt x="82" y="208"/>
                      </a:lnTo>
                      <a:lnTo>
                        <a:pt x="88" y="199"/>
                      </a:lnTo>
                      <a:lnTo>
                        <a:pt x="95" y="190"/>
                      </a:lnTo>
                      <a:lnTo>
                        <a:pt x="100" y="183"/>
                      </a:lnTo>
                      <a:lnTo>
                        <a:pt x="105" y="175"/>
                      </a:lnTo>
                      <a:lnTo>
                        <a:pt x="110" y="167"/>
                      </a:lnTo>
                      <a:lnTo>
                        <a:pt x="112" y="162"/>
                      </a:lnTo>
                      <a:lnTo>
                        <a:pt x="114" y="156"/>
                      </a:lnTo>
                      <a:lnTo>
                        <a:pt x="118" y="151"/>
                      </a:lnTo>
                      <a:lnTo>
                        <a:pt x="122" y="145"/>
                      </a:lnTo>
                      <a:lnTo>
                        <a:pt x="129" y="138"/>
                      </a:lnTo>
                      <a:lnTo>
                        <a:pt x="134" y="131"/>
                      </a:lnTo>
                      <a:lnTo>
                        <a:pt x="139" y="126"/>
                      </a:lnTo>
                      <a:lnTo>
                        <a:pt x="143" y="119"/>
                      </a:lnTo>
                      <a:lnTo>
                        <a:pt x="141" y="114"/>
                      </a:lnTo>
                      <a:lnTo>
                        <a:pt x="139" y="106"/>
                      </a:lnTo>
                      <a:lnTo>
                        <a:pt x="127" y="102"/>
                      </a:lnTo>
                      <a:lnTo>
                        <a:pt x="113" y="92"/>
                      </a:lnTo>
                      <a:lnTo>
                        <a:pt x="99" y="83"/>
                      </a:lnTo>
                      <a:lnTo>
                        <a:pt x="92" y="78"/>
                      </a:lnTo>
                      <a:lnTo>
                        <a:pt x="86" y="74"/>
                      </a:lnTo>
                      <a:lnTo>
                        <a:pt x="75" y="70"/>
                      </a:lnTo>
                      <a:lnTo>
                        <a:pt x="64" y="66"/>
                      </a:lnTo>
                      <a:lnTo>
                        <a:pt x="52" y="63"/>
                      </a:lnTo>
                      <a:lnTo>
                        <a:pt x="43" y="60"/>
                      </a:lnTo>
                      <a:lnTo>
                        <a:pt x="33" y="56"/>
                      </a:lnTo>
                      <a:lnTo>
                        <a:pt x="24" y="53"/>
                      </a:lnTo>
                      <a:lnTo>
                        <a:pt x="15" y="51"/>
                      </a:lnTo>
                      <a:lnTo>
                        <a:pt x="8" y="49"/>
                      </a:lnTo>
                      <a:lnTo>
                        <a:pt x="15" y="49"/>
                      </a:lnTo>
                      <a:lnTo>
                        <a:pt x="20" y="47"/>
                      </a:lnTo>
                      <a:lnTo>
                        <a:pt x="25" y="47"/>
                      </a:lnTo>
                      <a:lnTo>
                        <a:pt x="29" y="46"/>
                      </a:lnTo>
                      <a:lnTo>
                        <a:pt x="34" y="47"/>
                      </a:lnTo>
                      <a:lnTo>
                        <a:pt x="45" y="51"/>
                      </a:lnTo>
                      <a:lnTo>
                        <a:pt x="53" y="56"/>
                      </a:lnTo>
                      <a:lnTo>
                        <a:pt x="63" y="61"/>
                      </a:lnTo>
                      <a:lnTo>
                        <a:pt x="72" y="66"/>
                      </a:lnTo>
                      <a:lnTo>
                        <a:pt x="84" y="71"/>
                      </a:lnTo>
                      <a:lnTo>
                        <a:pt x="93" y="77"/>
                      </a:lnTo>
                      <a:lnTo>
                        <a:pt x="101" y="81"/>
                      </a:lnTo>
                      <a:lnTo>
                        <a:pt x="115" y="88"/>
                      </a:lnTo>
                      <a:lnTo>
                        <a:pt x="122" y="90"/>
                      </a:lnTo>
                      <a:lnTo>
                        <a:pt x="128" y="89"/>
                      </a:lnTo>
                      <a:lnTo>
                        <a:pt x="133" y="88"/>
                      </a:lnTo>
                      <a:lnTo>
                        <a:pt x="138" y="87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kumimoji="1" lang="zh-CN" altLang="en-US" sz="36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8" name="Freeform 14"/>
                <p:cNvSpPr>
                  <a:spLocks/>
                </p:cNvSpPr>
                <p:nvPr/>
              </p:nvSpPr>
              <p:spPr bwMode="ltGray">
                <a:xfrm>
                  <a:off x="1900" y="1641"/>
                  <a:ext cx="39" cy="193"/>
                </a:xfrm>
                <a:custGeom>
                  <a:avLst/>
                  <a:gdLst>
                    <a:gd name="T0" fmla="*/ 20 w 39"/>
                    <a:gd name="T1" fmla="*/ 0 h 193"/>
                    <a:gd name="T2" fmla="*/ 25 w 39"/>
                    <a:gd name="T3" fmla="*/ 9 h 193"/>
                    <a:gd name="T4" fmla="*/ 28 w 39"/>
                    <a:gd name="T5" fmla="*/ 15 h 193"/>
                    <a:gd name="T6" fmla="*/ 34 w 39"/>
                    <a:gd name="T7" fmla="*/ 24 h 193"/>
                    <a:gd name="T8" fmla="*/ 36 w 39"/>
                    <a:gd name="T9" fmla="*/ 33 h 193"/>
                    <a:gd name="T10" fmla="*/ 37 w 39"/>
                    <a:gd name="T11" fmla="*/ 43 h 193"/>
                    <a:gd name="T12" fmla="*/ 37 w 39"/>
                    <a:gd name="T13" fmla="*/ 56 h 193"/>
                    <a:gd name="T14" fmla="*/ 38 w 39"/>
                    <a:gd name="T15" fmla="*/ 64 h 193"/>
                    <a:gd name="T16" fmla="*/ 37 w 39"/>
                    <a:gd name="T17" fmla="*/ 75 h 193"/>
                    <a:gd name="T18" fmla="*/ 36 w 39"/>
                    <a:gd name="T19" fmla="*/ 86 h 193"/>
                    <a:gd name="T20" fmla="*/ 34 w 39"/>
                    <a:gd name="T21" fmla="*/ 97 h 193"/>
                    <a:gd name="T22" fmla="*/ 31 w 39"/>
                    <a:gd name="T23" fmla="*/ 113 h 193"/>
                    <a:gd name="T24" fmla="*/ 29 w 39"/>
                    <a:gd name="T25" fmla="*/ 122 h 193"/>
                    <a:gd name="T26" fmla="*/ 24 w 39"/>
                    <a:gd name="T27" fmla="*/ 132 h 193"/>
                    <a:gd name="T28" fmla="*/ 18 w 39"/>
                    <a:gd name="T29" fmla="*/ 144 h 193"/>
                    <a:gd name="T30" fmla="*/ 12 w 39"/>
                    <a:gd name="T31" fmla="*/ 155 h 193"/>
                    <a:gd name="T32" fmla="*/ 7 w 39"/>
                    <a:gd name="T33" fmla="*/ 165 h 193"/>
                    <a:gd name="T34" fmla="*/ 3 w 39"/>
                    <a:gd name="T35" fmla="*/ 174 h 193"/>
                    <a:gd name="T36" fmla="*/ 0 w 39"/>
                    <a:gd name="T37" fmla="*/ 192 h 193"/>
                    <a:gd name="T38" fmla="*/ 1 w 39"/>
                    <a:gd name="T39" fmla="*/ 174 h 193"/>
                    <a:gd name="T40" fmla="*/ 3 w 39"/>
                    <a:gd name="T41" fmla="*/ 162 h 193"/>
                    <a:gd name="T42" fmla="*/ 4 w 39"/>
                    <a:gd name="T43" fmla="*/ 151 h 193"/>
                    <a:gd name="T44" fmla="*/ 5 w 39"/>
                    <a:gd name="T45" fmla="*/ 139 h 193"/>
                    <a:gd name="T46" fmla="*/ 7 w 39"/>
                    <a:gd name="T47" fmla="*/ 124 h 193"/>
                    <a:gd name="T48" fmla="*/ 10 w 39"/>
                    <a:gd name="T49" fmla="*/ 113 h 193"/>
                    <a:gd name="T50" fmla="*/ 12 w 39"/>
                    <a:gd name="T51" fmla="*/ 102 h 193"/>
                    <a:gd name="T52" fmla="*/ 15 w 39"/>
                    <a:gd name="T53" fmla="*/ 93 h 193"/>
                    <a:gd name="T54" fmla="*/ 18 w 39"/>
                    <a:gd name="T55" fmla="*/ 82 h 193"/>
                    <a:gd name="T56" fmla="*/ 20 w 39"/>
                    <a:gd name="T57" fmla="*/ 72 h 193"/>
                    <a:gd name="T58" fmla="*/ 22 w 39"/>
                    <a:gd name="T59" fmla="*/ 61 h 193"/>
                    <a:gd name="T60" fmla="*/ 23 w 39"/>
                    <a:gd name="T61" fmla="*/ 52 h 193"/>
                    <a:gd name="T62" fmla="*/ 24 w 39"/>
                    <a:gd name="T63" fmla="*/ 41 h 193"/>
                    <a:gd name="T64" fmla="*/ 24 w 39"/>
                    <a:gd name="T65" fmla="*/ 30 h 193"/>
                    <a:gd name="T66" fmla="*/ 24 w 39"/>
                    <a:gd name="T67" fmla="*/ 15 h 193"/>
                    <a:gd name="T68" fmla="*/ 22 w 39"/>
                    <a:gd name="T69" fmla="*/ 8 h 193"/>
                    <a:gd name="T70" fmla="*/ 20 w 39"/>
                    <a:gd name="T71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9" h="193">
                      <a:moveTo>
                        <a:pt x="20" y="0"/>
                      </a:moveTo>
                      <a:lnTo>
                        <a:pt x="25" y="9"/>
                      </a:lnTo>
                      <a:lnTo>
                        <a:pt x="28" y="15"/>
                      </a:lnTo>
                      <a:lnTo>
                        <a:pt x="34" y="24"/>
                      </a:lnTo>
                      <a:lnTo>
                        <a:pt x="36" y="33"/>
                      </a:lnTo>
                      <a:lnTo>
                        <a:pt x="37" y="43"/>
                      </a:lnTo>
                      <a:lnTo>
                        <a:pt x="37" y="56"/>
                      </a:lnTo>
                      <a:lnTo>
                        <a:pt x="38" y="64"/>
                      </a:lnTo>
                      <a:lnTo>
                        <a:pt x="37" y="75"/>
                      </a:lnTo>
                      <a:lnTo>
                        <a:pt x="36" y="86"/>
                      </a:lnTo>
                      <a:lnTo>
                        <a:pt x="34" y="97"/>
                      </a:lnTo>
                      <a:lnTo>
                        <a:pt x="31" y="113"/>
                      </a:lnTo>
                      <a:lnTo>
                        <a:pt x="29" y="122"/>
                      </a:lnTo>
                      <a:lnTo>
                        <a:pt x="24" y="132"/>
                      </a:lnTo>
                      <a:lnTo>
                        <a:pt x="18" y="144"/>
                      </a:lnTo>
                      <a:lnTo>
                        <a:pt x="12" y="155"/>
                      </a:lnTo>
                      <a:lnTo>
                        <a:pt x="7" y="165"/>
                      </a:lnTo>
                      <a:lnTo>
                        <a:pt x="3" y="174"/>
                      </a:lnTo>
                      <a:lnTo>
                        <a:pt x="0" y="192"/>
                      </a:lnTo>
                      <a:lnTo>
                        <a:pt x="1" y="174"/>
                      </a:lnTo>
                      <a:lnTo>
                        <a:pt x="3" y="162"/>
                      </a:lnTo>
                      <a:lnTo>
                        <a:pt x="4" y="151"/>
                      </a:lnTo>
                      <a:lnTo>
                        <a:pt x="5" y="139"/>
                      </a:lnTo>
                      <a:lnTo>
                        <a:pt x="7" y="124"/>
                      </a:lnTo>
                      <a:lnTo>
                        <a:pt x="10" y="113"/>
                      </a:lnTo>
                      <a:lnTo>
                        <a:pt x="12" y="102"/>
                      </a:lnTo>
                      <a:lnTo>
                        <a:pt x="15" y="93"/>
                      </a:lnTo>
                      <a:lnTo>
                        <a:pt x="18" y="82"/>
                      </a:lnTo>
                      <a:lnTo>
                        <a:pt x="20" y="72"/>
                      </a:lnTo>
                      <a:lnTo>
                        <a:pt x="22" y="61"/>
                      </a:lnTo>
                      <a:lnTo>
                        <a:pt x="23" y="52"/>
                      </a:lnTo>
                      <a:lnTo>
                        <a:pt x="24" y="41"/>
                      </a:lnTo>
                      <a:lnTo>
                        <a:pt x="24" y="30"/>
                      </a:lnTo>
                      <a:lnTo>
                        <a:pt x="24" y="15"/>
                      </a:lnTo>
                      <a:lnTo>
                        <a:pt x="22" y="8"/>
                      </a:lnTo>
                      <a:lnTo>
                        <a:pt x="20" y="0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kumimoji="1" lang="zh-CN" altLang="en-US" sz="36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9" name="Freeform 15"/>
                <p:cNvSpPr>
                  <a:spLocks/>
                </p:cNvSpPr>
                <p:nvPr/>
              </p:nvSpPr>
              <p:spPr bwMode="ltGray">
                <a:xfrm>
                  <a:off x="1716" y="1535"/>
                  <a:ext cx="171" cy="50"/>
                </a:xfrm>
                <a:custGeom>
                  <a:avLst/>
                  <a:gdLst>
                    <a:gd name="T0" fmla="*/ 170 w 171"/>
                    <a:gd name="T1" fmla="*/ 49 h 50"/>
                    <a:gd name="T2" fmla="*/ 167 w 171"/>
                    <a:gd name="T3" fmla="*/ 40 h 50"/>
                    <a:gd name="T4" fmla="*/ 163 w 171"/>
                    <a:gd name="T5" fmla="*/ 33 h 50"/>
                    <a:gd name="T6" fmla="*/ 160 w 171"/>
                    <a:gd name="T7" fmla="*/ 31 h 50"/>
                    <a:gd name="T8" fmla="*/ 153 w 171"/>
                    <a:gd name="T9" fmla="*/ 29 h 50"/>
                    <a:gd name="T10" fmla="*/ 147 w 171"/>
                    <a:gd name="T11" fmla="*/ 27 h 50"/>
                    <a:gd name="T12" fmla="*/ 140 w 171"/>
                    <a:gd name="T13" fmla="*/ 29 h 50"/>
                    <a:gd name="T14" fmla="*/ 132 w 171"/>
                    <a:gd name="T15" fmla="*/ 30 h 50"/>
                    <a:gd name="T16" fmla="*/ 123 w 171"/>
                    <a:gd name="T17" fmla="*/ 27 h 50"/>
                    <a:gd name="T18" fmla="*/ 111 w 171"/>
                    <a:gd name="T19" fmla="*/ 22 h 50"/>
                    <a:gd name="T20" fmla="*/ 100 w 171"/>
                    <a:gd name="T21" fmla="*/ 18 h 50"/>
                    <a:gd name="T22" fmla="*/ 92 w 171"/>
                    <a:gd name="T23" fmla="*/ 16 h 50"/>
                    <a:gd name="T24" fmla="*/ 80 w 171"/>
                    <a:gd name="T25" fmla="*/ 12 h 50"/>
                    <a:gd name="T26" fmla="*/ 67 w 171"/>
                    <a:gd name="T27" fmla="*/ 8 h 50"/>
                    <a:gd name="T28" fmla="*/ 55 w 171"/>
                    <a:gd name="T29" fmla="*/ 5 h 50"/>
                    <a:gd name="T30" fmla="*/ 42 w 171"/>
                    <a:gd name="T31" fmla="*/ 1 h 50"/>
                    <a:gd name="T32" fmla="*/ 28 w 171"/>
                    <a:gd name="T33" fmla="*/ 1 h 50"/>
                    <a:gd name="T34" fmla="*/ 15 w 171"/>
                    <a:gd name="T35" fmla="*/ 0 h 50"/>
                    <a:gd name="T36" fmla="*/ 12 w 171"/>
                    <a:gd name="T37" fmla="*/ 1 h 50"/>
                    <a:gd name="T38" fmla="*/ 7 w 171"/>
                    <a:gd name="T39" fmla="*/ 4 h 50"/>
                    <a:gd name="T40" fmla="*/ 3 w 171"/>
                    <a:gd name="T41" fmla="*/ 7 h 50"/>
                    <a:gd name="T42" fmla="*/ 0 w 171"/>
                    <a:gd name="T43" fmla="*/ 11 h 50"/>
                    <a:gd name="T44" fmla="*/ 5 w 171"/>
                    <a:gd name="T45" fmla="*/ 11 h 50"/>
                    <a:gd name="T46" fmla="*/ 12 w 171"/>
                    <a:gd name="T47" fmla="*/ 12 h 50"/>
                    <a:gd name="T48" fmla="*/ 19 w 171"/>
                    <a:gd name="T49" fmla="*/ 12 h 50"/>
                    <a:gd name="T50" fmla="*/ 23 w 171"/>
                    <a:gd name="T51" fmla="*/ 11 h 50"/>
                    <a:gd name="T52" fmla="*/ 30 w 171"/>
                    <a:gd name="T53" fmla="*/ 11 h 50"/>
                    <a:gd name="T54" fmla="*/ 39 w 171"/>
                    <a:gd name="T55" fmla="*/ 11 h 50"/>
                    <a:gd name="T56" fmla="*/ 51 w 171"/>
                    <a:gd name="T57" fmla="*/ 11 h 50"/>
                    <a:gd name="T58" fmla="*/ 61 w 171"/>
                    <a:gd name="T59" fmla="*/ 12 h 50"/>
                    <a:gd name="T60" fmla="*/ 71 w 171"/>
                    <a:gd name="T61" fmla="*/ 14 h 50"/>
                    <a:gd name="T62" fmla="*/ 81 w 171"/>
                    <a:gd name="T63" fmla="*/ 15 h 50"/>
                    <a:gd name="T64" fmla="*/ 91 w 171"/>
                    <a:gd name="T65" fmla="*/ 16 h 50"/>
                    <a:gd name="T66" fmla="*/ 99 w 171"/>
                    <a:gd name="T67" fmla="*/ 19 h 50"/>
                    <a:gd name="T68" fmla="*/ 108 w 171"/>
                    <a:gd name="T69" fmla="*/ 23 h 50"/>
                    <a:gd name="T70" fmla="*/ 116 w 171"/>
                    <a:gd name="T71" fmla="*/ 27 h 50"/>
                    <a:gd name="T72" fmla="*/ 125 w 171"/>
                    <a:gd name="T73" fmla="*/ 31 h 50"/>
                    <a:gd name="T74" fmla="*/ 129 w 171"/>
                    <a:gd name="T75" fmla="*/ 32 h 50"/>
                    <a:gd name="T76" fmla="*/ 134 w 171"/>
                    <a:gd name="T77" fmla="*/ 31 h 50"/>
                    <a:gd name="T78" fmla="*/ 140 w 171"/>
                    <a:gd name="T79" fmla="*/ 34 h 50"/>
                    <a:gd name="T80" fmla="*/ 146 w 171"/>
                    <a:gd name="T81" fmla="*/ 37 h 50"/>
                    <a:gd name="T82" fmla="*/ 152 w 171"/>
                    <a:gd name="T83" fmla="*/ 40 h 50"/>
                    <a:gd name="T84" fmla="*/ 161 w 171"/>
                    <a:gd name="T85" fmla="*/ 44 h 50"/>
                    <a:gd name="T86" fmla="*/ 167 w 171"/>
                    <a:gd name="T87" fmla="*/ 46 h 50"/>
                    <a:gd name="T88" fmla="*/ 170 w 171"/>
                    <a:gd name="T89" fmla="*/ 4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71" h="50">
                      <a:moveTo>
                        <a:pt x="170" y="49"/>
                      </a:moveTo>
                      <a:lnTo>
                        <a:pt x="167" y="40"/>
                      </a:lnTo>
                      <a:lnTo>
                        <a:pt x="163" y="33"/>
                      </a:lnTo>
                      <a:lnTo>
                        <a:pt x="160" y="31"/>
                      </a:lnTo>
                      <a:lnTo>
                        <a:pt x="153" y="29"/>
                      </a:lnTo>
                      <a:lnTo>
                        <a:pt x="147" y="27"/>
                      </a:lnTo>
                      <a:lnTo>
                        <a:pt x="140" y="29"/>
                      </a:lnTo>
                      <a:lnTo>
                        <a:pt x="132" y="30"/>
                      </a:lnTo>
                      <a:lnTo>
                        <a:pt x="123" y="27"/>
                      </a:lnTo>
                      <a:lnTo>
                        <a:pt x="111" y="22"/>
                      </a:lnTo>
                      <a:lnTo>
                        <a:pt x="100" y="18"/>
                      </a:lnTo>
                      <a:lnTo>
                        <a:pt x="92" y="16"/>
                      </a:lnTo>
                      <a:lnTo>
                        <a:pt x="80" y="12"/>
                      </a:lnTo>
                      <a:lnTo>
                        <a:pt x="67" y="8"/>
                      </a:lnTo>
                      <a:lnTo>
                        <a:pt x="55" y="5"/>
                      </a:lnTo>
                      <a:lnTo>
                        <a:pt x="42" y="1"/>
                      </a:lnTo>
                      <a:lnTo>
                        <a:pt x="28" y="1"/>
                      </a:lnTo>
                      <a:lnTo>
                        <a:pt x="15" y="0"/>
                      </a:lnTo>
                      <a:lnTo>
                        <a:pt x="12" y="1"/>
                      </a:lnTo>
                      <a:lnTo>
                        <a:pt x="7" y="4"/>
                      </a:lnTo>
                      <a:lnTo>
                        <a:pt x="3" y="7"/>
                      </a:lnTo>
                      <a:lnTo>
                        <a:pt x="0" y="11"/>
                      </a:lnTo>
                      <a:lnTo>
                        <a:pt x="5" y="11"/>
                      </a:lnTo>
                      <a:lnTo>
                        <a:pt x="12" y="12"/>
                      </a:lnTo>
                      <a:lnTo>
                        <a:pt x="19" y="12"/>
                      </a:lnTo>
                      <a:lnTo>
                        <a:pt x="23" y="11"/>
                      </a:lnTo>
                      <a:lnTo>
                        <a:pt x="30" y="11"/>
                      </a:lnTo>
                      <a:lnTo>
                        <a:pt x="39" y="11"/>
                      </a:lnTo>
                      <a:lnTo>
                        <a:pt x="51" y="11"/>
                      </a:lnTo>
                      <a:lnTo>
                        <a:pt x="61" y="12"/>
                      </a:lnTo>
                      <a:lnTo>
                        <a:pt x="71" y="14"/>
                      </a:lnTo>
                      <a:lnTo>
                        <a:pt x="81" y="15"/>
                      </a:lnTo>
                      <a:lnTo>
                        <a:pt x="91" y="16"/>
                      </a:lnTo>
                      <a:lnTo>
                        <a:pt x="99" y="19"/>
                      </a:lnTo>
                      <a:lnTo>
                        <a:pt x="108" y="23"/>
                      </a:lnTo>
                      <a:lnTo>
                        <a:pt x="116" y="27"/>
                      </a:lnTo>
                      <a:lnTo>
                        <a:pt x="125" y="31"/>
                      </a:lnTo>
                      <a:lnTo>
                        <a:pt x="129" y="32"/>
                      </a:lnTo>
                      <a:lnTo>
                        <a:pt x="134" y="31"/>
                      </a:lnTo>
                      <a:lnTo>
                        <a:pt x="140" y="34"/>
                      </a:lnTo>
                      <a:lnTo>
                        <a:pt x="146" y="37"/>
                      </a:lnTo>
                      <a:lnTo>
                        <a:pt x="152" y="40"/>
                      </a:lnTo>
                      <a:lnTo>
                        <a:pt x="161" y="44"/>
                      </a:lnTo>
                      <a:lnTo>
                        <a:pt x="167" y="46"/>
                      </a:lnTo>
                      <a:lnTo>
                        <a:pt x="170" y="49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kumimoji="1" lang="zh-CN" altLang="en-US" sz="36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0" name="Freeform 16"/>
                <p:cNvSpPr>
                  <a:spLocks/>
                </p:cNvSpPr>
                <p:nvPr/>
              </p:nvSpPr>
              <p:spPr bwMode="ltGray">
                <a:xfrm>
                  <a:off x="1707" y="1563"/>
                  <a:ext cx="177" cy="21"/>
                </a:xfrm>
                <a:custGeom>
                  <a:avLst/>
                  <a:gdLst>
                    <a:gd name="T0" fmla="*/ 176 w 177"/>
                    <a:gd name="T1" fmla="*/ 20 h 21"/>
                    <a:gd name="T2" fmla="*/ 171 w 177"/>
                    <a:gd name="T3" fmla="*/ 18 h 21"/>
                    <a:gd name="T4" fmla="*/ 166 w 177"/>
                    <a:gd name="T5" fmla="*/ 16 h 21"/>
                    <a:gd name="T6" fmla="*/ 161 w 177"/>
                    <a:gd name="T7" fmla="*/ 13 h 21"/>
                    <a:gd name="T8" fmla="*/ 155 w 177"/>
                    <a:gd name="T9" fmla="*/ 12 h 21"/>
                    <a:gd name="T10" fmla="*/ 149 w 177"/>
                    <a:gd name="T11" fmla="*/ 10 h 21"/>
                    <a:gd name="T12" fmla="*/ 141 w 177"/>
                    <a:gd name="T13" fmla="*/ 6 h 21"/>
                    <a:gd name="T14" fmla="*/ 134 w 177"/>
                    <a:gd name="T15" fmla="*/ 3 h 21"/>
                    <a:gd name="T16" fmla="*/ 128 w 177"/>
                    <a:gd name="T17" fmla="*/ 2 h 21"/>
                    <a:gd name="T18" fmla="*/ 120 w 177"/>
                    <a:gd name="T19" fmla="*/ 3 h 21"/>
                    <a:gd name="T20" fmla="*/ 110 w 177"/>
                    <a:gd name="T21" fmla="*/ 5 h 21"/>
                    <a:gd name="T22" fmla="*/ 106 w 177"/>
                    <a:gd name="T23" fmla="*/ 5 h 21"/>
                    <a:gd name="T24" fmla="*/ 93 w 177"/>
                    <a:gd name="T25" fmla="*/ 3 h 21"/>
                    <a:gd name="T26" fmla="*/ 78 w 177"/>
                    <a:gd name="T27" fmla="*/ 1 h 21"/>
                    <a:gd name="T28" fmla="*/ 69 w 177"/>
                    <a:gd name="T29" fmla="*/ 0 h 21"/>
                    <a:gd name="T30" fmla="*/ 57 w 177"/>
                    <a:gd name="T31" fmla="*/ 0 h 21"/>
                    <a:gd name="T32" fmla="*/ 44 w 177"/>
                    <a:gd name="T33" fmla="*/ 0 h 21"/>
                    <a:gd name="T34" fmla="*/ 36 w 177"/>
                    <a:gd name="T35" fmla="*/ 1 h 21"/>
                    <a:gd name="T36" fmla="*/ 27 w 177"/>
                    <a:gd name="T37" fmla="*/ 2 h 21"/>
                    <a:gd name="T38" fmla="*/ 18 w 177"/>
                    <a:gd name="T39" fmla="*/ 3 h 21"/>
                    <a:gd name="T40" fmla="*/ 9 w 177"/>
                    <a:gd name="T41" fmla="*/ 4 h 21"/>
                    <a:gd name="T42" fmla="*/ 8 w 177"/>
                    <a:gd name="T43" fmla="*/ 8 h 21"/>
                    <a:gd name="T44" fmla="*/ 7 w 177"/>
                    <a:gd name="T45" fmla="*/ 11 h 21"/>
                    <a:gd name="T46" fmla="*/ 4 w 177"/>
                    <a:gd name="T47" fmla="*/ 15 h 21"/>
                    <a:gd name="T48" fmla="*/ 0 w 177"/>
                    <a:gd name="T49" fmla="*/ 17 h 21"/>
                    <a:gd name="T50" fmla="*/ 7 w 177"/>
                    <a:gd name="T51" fmla="*/ 16 h 21"/>
                    <a:gd name="T52" fmla="*/ 15 w 177"/>
                    <a:gd name="T53" fmla="*/ 14 h 21"/>
                    <a:gd name="T54" fmla="*/ 22 w 177"/>
                    <a:gd name="T55" fmla="*/ 12 h 21"/>
                    <a:gd name="T56" fmla="*/ 29 w 177"/>
                    <a:gd name="T57" fmla="*/ 11 h 21"/>
                    <a:gd name="T58" fmla="*/ 37 w 177"/>
                    <a:gd name="T59" fmla="*/ 10 h 21"/>
                    <a:gd name="T60" fmla="*/ 50 w 177"/>
                    <a:gd name="T61" fmla="*/ 10 h 21"/>
                    <a:gd name="T62" fmla="*/ 63 w 177"/>
                    <a:gd name="T63" fmla="*/ 8 h 21"/>
                    <a:gd name="T64" fmla="*/ 79 w 177"/>
                    <a:gd name="T65" fmla="*/ 8 h 21"/>
                    <a:gd name="T66" fmla="*/ 94 w 177"/>
                    <a:gd name="T67" fmla="*/ 7 h 21"/>
                    <a:gd name="T68" fmla="*/ 108 w 177"/>
                    <a:gd name="T69" fmla="*/ 6 h 21"/>
                    <a:gd name="T70" fmla="*/ 120 w 177"/>
                    <a:gd name="T71" fmla="*/ 7 h 21"/>
                    <a:gd name="T72" fmla="*/ 129 w 177"/>
                    <a:gd name="T73" fmla="*/ 10 h 21"/>
                    <a:gd name="T74" fmla="*/ 138 w 177"/>
                    <a:gd name="T75" fmla="*/ 12 h 21"/>
                    <a:gd name="T76" fmla="*/ 148 w 177"/>
                    <a:gd name="T77" fmla="*/ 14 h 21"/>
                    <a:gd name="T78" fmla="*/ 159 w 177"/>
                    <a:gd name="T79" fmla="*/ 17 h 21"/>
                    <a:gd name="T80" fmla="*/ 167 w 177"/>
                    <a:gd name="T81" fmla="*/ 18 h 21"/>
                    <a:gd name="T82" fmla="*/ 176 w 177"/>
                    <a:gd name="T83" fmla="*/ 2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77" h="21">
                      <a:moveTo>
                        <a:pt x="176" y="20"/>
                      </a:moveTo>
                      <a:lnTo>
                        <a:pt x="171" y="18"/>
                      </a:lnTo>
                      <a:lnTo>
                        <a:pt x="166" y="16"/>
                      </a:lnTo>
                      <a:lnTo>
                        <a:pt x="161" y="13"/>
                      </a:lnTo>
                      <a:lnTo>
                        <a:pt x="155" y="12"/>
                      </a:lnTo>
                      <a:lnTo>
                        <a:pt x="149" y="10"/>
                      </a:lnTo>
                      <a:lnTo>
                        <a:pt x="141" y="6"/>
                      </a:lnTo>
                      <a:lnTo>
                        <a:pt x="134" y="3"/>
                      </a:lnTo>
                      <a:lnTo>
                        <a:pt x="128" y="2"/>
                      </a:lnTo>
                      <a:lnTo>
                        <a:pt x="120" y="3"/>
                      </a:lnTo>
                      <a:lnTo>
                        <a:pt x="110" y="5"/>
                      </a:lnTo>
                      <a:lnTo>
                        <a:pt x="106" y="5"/>
                      </a:lnTo>
                      <a:lnTo>
                        <a:pt x="93" y="3"/>
                      </a:lnTo>
                      <a:lnTo>
                        <a:pt x="78" y="1"/>
                      </a:lnTo>
                      <a:lnTo>
                        <a:pt x="69" y="0"/>
                      </a:lnTo>
                      <a:lnTo>
                        <a:pt x="57" y="0"/>
                      </a:lnTo>
                      <a:lnTo>
                        <a:pt x="44" y="0"/>
                      </a:lnTo>
                      <a:lnTo>
                        <a:pt x="36" y="1"/>
                      </a:lnTo>
                      <a:lnTo>
                        <a:pt x="27" y="2"/>
                      </a:lnTo>
                      <a:lnTo>
                        <a:pt x="18" y="3"/>
                      </a:lnTo>
                      <a:lnTo>
                        <a:pt x="9" y="4"/>
                      </a:lnTo>
                      <a:lnTo>
                        <a:pt x="8" y="8"/>
                      </a:lnTo>
                      <a:lnTo>
                        <a:pt x="7" y="11"/>
                      </a:lnTo>
                      <a:lnTo>
                        <a:pt x="4" y="15"/>
                      </a:lnTo>
                      <a:lnTo>
                        <a:pt x="0" y="17"/>
                      </a:lnTo>
                      <a:lnTo>
                        <a:pt x="7" y="16"/>
                      </a:lnTo>
                      <a:lnTo>
                        <a:pt x="15" y="14"/>
                      </a:lnTo>
                      <a:lnTo>
                        <a:pt x="22" y="12"/>
                      </a:lnTo>
                      <a:lnTo>
                        <a:pt x="29" y="11"/>
                      </a:lnTo>
                      <a:lnTo>
                        <a:pt x="37" y="10"/>
                      </a:lnTo>
                      <a:lnTo>
                        <a:pt x="50" y="10"/>
                      </a:lnTo>
                      <a:lnTo>
                        <a:pt x="63" y="8"/>
                      </a:lnTo>
                      <a:lnTo>
                        <a:pt x="79" y="8"/>
                      </a:lnTo>
                      <a:lnTo>
                        <a:pt x="94" y="7"/>
                      </a:lnTo>
                      <a:lnTo>
                        <a:pt x="108" y="6"/>
                      </a:lnTo>
                      <a:lnTo>
                        <a:pt x="120" y="7"/>
                      </a:lnTo>
                      <a:lnTo>
                        <a:pt x="129" y="10"/>
                      </a:lnTo>
                      <a:lnTo>
                        <a:pt x="138" y="12"/>
                      </a:lnTo>
                      <a:lnTo>
                        <a:pt x="148" y="14"/>
                      </a:lnTo>
                      <a:lnTo>
                        <a:pt x="159" y="17"/>
                      </a:lnTo>
                      <a:lnTo>
                        <a:pt x="167" y="18"/>
                      </a:lnTo>
                      <a:lnTo>
                        <a:pt x="176" y="20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kumimoji="1" lang="zh-CN" altLang="en-US" sz="36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041" name="Freeform 17"/>
              <p:cNvSpPr>
                <a:spLocks/>
              </p:cNvSpPr>
              <p:nvPr/>
            </p:nvSpPr>
            <p:spPr bwMode="ltGray">
              <a:xfrm>
                <a:off x="1691" y="1023"/>
                <a:ext cx="261" cy="374"/>
              </a:xfrm>
              <a:custGeom>
                <a:avLst/>
                <a:gdLst>
                  <a:gd name="T0" fmla="*/ 82 w 261"/>
                  <a:gd name="T1" fmla="*/ 162 h 374"/>
                  <a:gd name="T2" fmla="*/ 90 w 261"/>
                  <a:gd name="T3" fmla="*/ 154 h 374"/>
                  <a:gd name="T4" fmla="*/ 76 w 261"/>
                  <a:gd name="T5" fmla="*/ 104 h 374"/>
                  <a:gd name="T6" fmla="*/ 54 w 261"/>
                  <a:gd name="T7" fmla="*/ 56 h 374"/>
                  <a:gd name="T8" fmla="*/ 31 w 261"/>
                  <a:gd name="T9" fmla="*/ 33 h 374"/>
                  <a:gd name="T10" fmla="*/ 51 w 261"/>
                  <a:gd name="T11" fmla="*/ 45 h 374"/>
                  <a:gd name="T12" fmla="*/ 72 w 261"/>
                  <a:gd name="T13" fmla="*/ 84 h 374"/>
                  <a:gd name="T14" fmla="*/ 92 w 261"/>
                  <a:gd name="T15" fmla="*/ 126 h 374"/>
                  <a:gd name="T16" fmla="*/ 106 w 261"/>
                  <a:gd name="T17" fmla="*/ 168 h 374"/>
                  <a:gd name="T18" fmla="*/ 118 w 261"/>
                  <a:gd name="T19" fmla="*/ 150 h 374"/>
                  <a:gd name="T20" fmla="*/ 121 w 261"/>
                  <a:gd name="T21" fmla="*/ 114 h 374"/>
                  <a:gd name="T22" fmla="*/ 125 w 261"/>
                  <a:gd name="T23" fmla="*/ 65 h 374"/>
                  <a:gd name="T24" fmla="*/ 136 w 261"/>
                  <a:gd name="T25" fmla="*/ 26 h 374"/>
                  <a:gd name="T26" fmla="*/ 143 w 261"/>
                  <a:gd name="T27" fmla="*/ 12 h 374"/>
                  <a:gd name="T28" fmla="*/ 136 w 261"/>
                  <a:gd name="T29" fmla="*/ 53 h 374"/>
                  <a:gd name="T30" fmla="*/ 132 w 261"/>
                  <a:gd name="T31" fmla="*/ 106 h 374"/>
                  <a:gd name="T32" fmla="*/ 130 w 261"/>
                  <a:gd name="T33" fmla="*/ 155 h 374"/>
                  <a:gd name="T34" fmla="*/ 136 w 261"/>
                  <a:gd name="T35" fmla="*/ 183 h 374"/>
                  <a:gd name="T36" fmla="*/ 166 w 261"/>
                  <a:gd name="T37" fmla="*/ 177 h 374"/>
                  <a:gd name="T38" fmla="*/ 205 w 261"/>
                  <a:gd name="T39" fmla="*/ 178 h 374"/>
                  <a:gd name="T40" fmla="*/ 236 w 261"/>
                  <a:gd name="T41" fmla="*/ 193 h 374"/>
                  <a:gd name="T42" fmla="*/ 260 w 261"/>
                  <a:gd name="T43" fmla="*/ 227 h 374"/>
                  <a:gd name="T44" fmla="*/ 231 w 261"/>
                  <a:gd name="T45" fmla="*/ 222 h 374"/>
                  <a:gd name="T46" fmla="*/ 200 w 261"/>
                  <a:gd name="T47" fmla="*/ 211 h 374"/>
                  <a:gd name="T48" fmla="*/ 159 w 261"/>
                  <a:gd name="T49" fmla="*/ 204 h 374"/>
                  <a:gd name="T50" fmla="*/ 132 w 261"/>
                  <a:gd name="T51" fmla="*/ 208 h 374"/>
                  <a:gd name="T52" fmla="*/ 147 w 261"/>
                  <a:gd name="T53" fmla="*/ 224 h 374"/>
                  <a:gd name="T54" fmla="*/ 182 w 261"/>
                  <a:gd name="T55" fmla="*/ 233 h 374"/>
                  <a:gd name="T56" fmla="*/ 217 w 261"/>
                  <a:gd name="T57" fmla="*/ 240 h 374"/>
                  <a:gd name="T58" fmla="*/ 243 w 261"/>
                  <a:gd name="T59" fmla="*/ 264 h 374"/>
                  <a:gd name="T60" fmla="*/ 256 w 261"/>
                  <a:gd name="T61" fmla="*/ 297 h 374"/>
                  <a:gd name="T62" fmla="*/ 224 w 261"/>
                  <a:gd name="T63" fmla="*/ 277 h 374"/>
                  <a:gd name="T64" fmla="*/ 191 w 261"/>
                  <a:gd name="T65" fmla="*/ 256 h 374"/>
                  <a:gd name="T66" fmla="*/ 160 w 261"/>
                  <a:gd name="T67" fmla="*/ 238 h 374"/>
                  <a:gd name="T68" fmla="*/ 136 w 261"/>
                  <a:gd name="T69" fmla="*/ 230 h 374"/>
                  <a:gd name="T70" fmla="*/ 121 w 261"/>
                  <a:gd name="T71" fmla="*/ 246 h 374"/>
                  <a:gd name="T72" fmla="*/ 135 w 261"/>
                  <a:gd name="T73" fmla="*/ 290 h 374"/>
                  <a:gd name="T74" fmla="*/ 145 w 261"/>
                  <a:gd name="T75" fmla="*/ 342 h 374"/>
                  <a:gd name="T76" fmla="*/ 127 w 261"/>
                  <a:gd name="T77" fmla="*/ 346 h 374"/>
                  <a:gd name="T78" fmla="*/ 116 w 261"/>
                  <a:gd name="T79" fmla="*/ 290 h 374"/>
                  <a:gd name="T80" fmla="*/ 101 w 261"/>
                  <a:gd name="T81" fmla="*/ 256 h 374"/>
                  <a:gd name="T82" fmla="*/ 83 w 261"/>
                  <a:gd name="T83" fmla="*/ 274 h 374"/>
                  <a:gd name="T84" fmla="*/ 64 w 261"/>
                  <a:gd name="T85" fmla="*/ 309 h 374"/>
                  <a:gd name="T86" fmla="*/ 44 w 261"/>
                  <a:gd name="T87" fmla="*/ 360 h 374"/>
                  <a:gd name="T88" fmla="*/ 51 w 261"/>
                  <a:gd name="T89" fmla="*/ 314 h 374"/>
                  <a:gd name="T90" fmla="*/ 69 w 261"/>
                  <a:gd name="T91" fmla="*/ 272 h 374"/>
                  <a:gd name="T92" fmla="*/ 91 w 261"/>
                  <a:gd name="T93" fmla="*/ 238 h 374"/>
                  <a:gd name="T94" fmla="*/ 99 w 261"/>
                  <a:gd name="T95" fmla="*/ 212 h 374"/>
                  <a:gd name="T96" fmla="*/ 77 w 261"/>
                  <a:gd name="T97" fmla="*/ 226 h 374"/>
                  <a:gd name="T98" fmla="*/ 52 w 261"/>
                  <a:gd name="T99" fmla="*/ 261 h 374"/>
                  <a:gd name="T100" fmla="*/ 28 w 261"/>
                  <a:gd name="T101" fmla="*/ 301 h 374"/>
                  <a:gd name="T102" fmla="*/ 24 w 261"/>
                  <a:gd name="T103" fmla="*/ 288 h 374"/>
                  <a:gd name="T104" fmla="*/ 42 w 261"/>
                  <a:gd name="T105" fmla="*/ 262 h 374"/>
                  <a:gd name="T106" fmla="*/ 71 w 261"/>
                  <a:gd name="T107" fmla="*/ 229 h 374"/>
                  <a:gd name="T108" fmla="*/ 101 w 261"/>
                  <a:gd name="T109" fmla="*/ 206 h 374"/>
                  <a:gd name="T110" fmla="*/ 73 w 261"/>
                  <a:gd name="T111" fmla="*/ 180 h 374"/>
                  <a:gd name="T112" fmla="*/ 46 w 261"/>
                  <a:gd name="T113" fmla="*/ 148 h 374"/>
                  <a:gd name="T114" fmla="*/ 17 w 261"/>
                  <a:gd name="T115" fmla="*/ 118 h 374"/>
                  <a:gd name="T116" fmla="*/ 3 w 261"/>
                  <a:gd name="T117" fmla="*/ 98 h 374"/>
                  <a:gd name="T118" fmla="*/ 32 w 261"/>
                  <a:gd name="T119" fmla="*/ 115 h 374"/>
                  <a:gd name="T120" fmla="*/ 64 w 261"/>
                  <a:gd name="T121" fmla="*/ 145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61" h="374">
                    <a:moveTo>
                      <a:pt x="64" y="145"/>
                    </a:moveTo>
                    <a:lnTo>
                      <a:pt x="68" y="150"/>
                    </a:lnTo>
                    <a:lnTo>
                      <a:pt x="72" y="154"/>
                    </a:lnTo>
                    <a:lnTo>
                      <a:pt x="77" y="157"/>
                    </a:lnTo>
                    <a:lnTo>
                      <a:pt x="82" y="162"/>
                    </a:lnTo>
                    <a:lnTo>
                      <a:pt x="86" y="165"/>
                    </a:lnTo>
                    <a:lnTo>
                      <a:pt x="91" y="168"/>
                    </a:lnTo>
                    <a:lnTo>
                      <a:pt x="94" y="170"/>
                    </a:lnTo>
                    <a:lnTo>
                      <a:pt x="92" y="162"/>
                    </a:lnTo>
                    <a:lnTo>
                      <a:pt x="90" y="154"/>
                    </a:lnTo>
                    <a:lnTo>
                      <a:pt x="87" y="143"/>
                    </a:lnTo>
                    <a:lnTo>
                      <a:pt x="85" y="134"/>
                    </a:lnTo>
                    <a:lnTo>
                      <a:pt x="82" y="124"/>
                    </a:lnTo>
                    <a:lnTo>
                      <a:pt x="80" y="114"/>
                    </a:lnTo>
                    <a:lnTo>
                      <a:pt x="76" y="104"/>
                    </a:lnTo>
                    <a:lnTo>
                      <a:pt x="72" y="93"/>
                    </a:lnTo>
                    <a:lnTo>
                      <a:pt x="68" y="84"/>
                    </a:lnTo>
                    <a:lnTo>
                      <a:pt x="63" y="71"/>
                    </a:lnTo>
                    <a:lnTo>
                      <a:pt x="59" y="63"/>
                    </a:lnTo>
                    <a:lnTo>
                      <a:pt x="54" y="56"/>
                    </a:lnTo>
                    <a:lnTo>
                      <a:pt x="50" y="48"/>
                    </a:lnTo>
                    <a:lnTo>
                      <a:pt x="44" y="42"/>
                    </a:lnTo>
                    <a:lnTo>
                      <a:pt x="39" y="38"/>
                    </a:lnTo>
                    <a:lnTo>
                      <a:pt x="34" y="35"/>
                    </a:lnTo>
                    <a:lnTo>
                      <a:pt x="31" y="33"/>
                    </a:lnTo>
                    <a:lnTo>
                      <a:pt x="35" y="32"/>
                    </a:lnTo>
                    <a:lnTo>
                      <a:pt x="37" y="33"/>
                    </a:lnTo>
                    <a:lnTo>
                      <a:pt x="41" y="34"/>
                    </a:lnTo>
                    <a:lnTo>
                      <a:pt x="45" y="39"/>
                    </a:lnTo>
                    <a:lnTo>
                      <a:pt x="51" y="45"/>
                    </a:lnTo>
                    <a:lnTo>
                      <a:pt x="55" y="50"/>
                    </a:lnTo>
                    <a:lnTo>
                      <a:pt x="58" y="56"/>
                    </a:lnTo>
                    <a:lnTo>
                      <a:pt x="63" y="64"/>
                    </a:lnTo>
                    <a:lnTo>
                      <a:pt x="68" y="75"/>
                    </a:lnTo>
                    <a:lnTo>
                      <a:pt x="72" y="84"/>
                    </a:lnTo>
                    <a:lnTo>
                      <a:pt x="77" y="94"/>
                    </a:lnTo>
                    <a:lnTo>
                      <a:pt x="81" y="101"/>
                    </a:lnTo>
                    <a:lnTo>
                      <a:pt x="86" y="109"/>
                    </a:lnTo>
                    <a:lnTo>
                      <a:pt x="89" y="117"/>
                    </a:lnTo>
                    <a:lnTo>
                      <a:pt x="92" y="126"/>
                    </a:lnTo>
                    <a:lnTo>
                      <a:pt x="95" y="135"/>
                    </a:lnTo>
                    <a:lnTo>
                      <a:pt x="99" y="143"/>
                    </a:lnTo>
                    <a:lnTo>
                      <a:pt x="101" y="151"/>
                    </a:lnTo>
                    <a:lnTo>
                      <a:pt x="104" y="161"/>
                    </a:lnTo>
                    <a:lnTo>
                      <a:pt x="106" y="168"/>
                    </a:lnTo>
                    <a:lnTo>
                      <a:pt x="107" y="171"/>
                    </a:lnTo>
                    <a:lnTo>
                      <a:pt x="110" y="168"/>
                    </a:lnTo>
                    <a:lnTo>
                      <a:pt x="113" y="164"/>
                    </a:lnTo>
                    <a:lnTo>
                      <a:pt x="117" y="159"/>
                    </a:lnTo>
                    <a:lnTo>
                      <a:pt x="118" y="150"/>
                    </a:lnTo>
                    <a:lnTo>
                      <a:pt x="119" y="143"/>
                    </a:lnTo>
                    <a:lnTo>
                      <a:pt x="120" y="133"/>
                    </a:lnTo>
                    <a:lnTo>
                      <a:pt x="121" y="124"/>
                    </a:lnTo>
                    <a:lnTo>
                      <a:pt x="120" y="124"/>
                    </a:lnTo>
                    <a:lnTo>
                      <a:pt x="121" y="114"/>
                    </a:lnTo>
                    <a:lnTo>
                      <a:pt x="121" y="103"/>
                    </a:lnTo>
                    <a:lnTo>
                      <a:pt x="122" y="92"/>
                    </a:lnTo>
                    <a:lnTo>
                      <a:pt x="122" y="82"/>
                    </a:lnTo>
                    <a:lnTo>
                      <a:pt x="123" y="75"/>
                    </a:lnTo>
                    <a:lnTo>
                      <a:pt x="125" y="65"/>
                    </a:lnTo>
                    <a:lnTo>
                      <a:pt x="127" y="58"/>
                    </a:lnTo>
                    <a:lnTo>
                      <a:pt x="128" y="50"/>
                    </a:lnTo>
                    <a:lnTo>
                      <a:pt x="131" y="44"/>
                    </a:lnTo>
                    <a:lnTo>
                      <a:pt x="133" y="36"/>
                    </a:lnTo>
                    <a:lnTo>
                      <a:pt x="136" y="26"/>
                    </a:lnTo>
                    <a:lnTo>
                      <a:pt x="139" y="16"/>
                    </a:lnTo>
                    <a:lnTo>
                      <a:pt x="140" y="7"/>
                    </a:lnTo>
                    <a:lnTo>
                      <a:pt x="143" y="0"/>
                    </a:lnTo>
                    <a:lnTo>
                      <a:pt x="144" y="6"/>
                    </a:lnTo>
                    <a:lnTo>
                      <a:pt x="143" y="12"/>
                    </a:lnTo>
                    <a:lnTo>
                      <a:pt x="142" y="21"/>
                    </a:lnTo>
                    <a:lnTo>
                      <a:pt x="140" y="28"/>
                    </a:lnTo>
                    <a:lnTo>
                      <a:pt x="138" y="40"/>
                    </a:lnTo>
                    <a:lnTo>
                      <a:pt x="137" y="47"/>
                    </a:lnTo>
                    <a:lnTo>
                      <a:pt x="136" y="53"/>
                    </a:lnTo>
                    <a:lnTo>
                      <a:pt x="135" y="62"/>
                    </a:lnTo>
                    <a:lnTo>
                      <a:pt x="134" y="72"/>
                    </a:lnTo>
                    <a:lnTo>
                      <a:pt x="134" y="83"/>
                    </a:lnTo>
                    <a:lnTo>
                      <a:pt x="133" y="94"/>
                    </a:lnTo>
                    <a:lnTo>
                      <a:pt x="132" y="106"/>
                    </a:lnTo>
                    <a:lnTo>
                      <a:pt x="132" y="116"/>
                    </a:lnTo>
                    <a:lnTo>
                      <a:pt x="132" y="126"/>
                    </a:lnTo>
                    <a:lnTo>
                      <a:pt x="131" y="134"/>
                    </a:lnTo>
                    <a:lnTo>
                      <a:pt x="131" y="145"/>
                    </a:lnTo>
                    <a:lnTo>
                      <a:pt x="130" y="155"/>
                    </a:lnTo>
                    <a:lnTo>
                      <a:pt x="128" y="168"/>
                    </a:lnTo>
                    <a:lnTo>
                      <a:pt x="127" y="178"/>
                    </a:lnTo>
                    <a:lnTo>
                      <a:pt x="125" y="190"/>
                    </a:lnTo>
                    <a:lnTo>
                      <a:pt x="130" y="187"/>
                    </a:lnTo>
                    <a:lnTo>
                      <a:pt x="136" y="183"/>
                    </a:lnTo>
                    <a:lnTo>
                      <a:pt x="143" y="178"/>
                    </a:lnTo>
                    <a:lnTo>
                      <a:pt x="149" y="176"/>
                    </a:lnTo>
                    <a:lnTo>
                      <a:pt x="156" y="176"/>
                    </a:lnTo>
                    <a:lnTo>
                      <a:pt x="160" y="176"/>
                    </a:lnTo>
                    <a:lnTo>
                      <a:pt x="166" y="177"/>
                    </a:lnTo>
                    <a:lnTo>
                      <a:pt x="173" y="178"/>
                    </a:lnTo>
                    <a:lnTo>
                      <a:pt x="182" y="179"/>
                    </a:lnTo>
                    <a:lnTo>
                      <a:pt x="190" y="178"/>
                    </a:lnTo>
                    <a:lnTo>
                      <a:pt x="198" y="178"/>
                    </a:lnTo>
                    <a:lnTo>
                      <a:pt x="205" y="178"/>
                    </a:lnTo>
                    <a:lnTo>
                      <a:pt x="211" y="179"/>
                    </a:lnTo>
                    <a:lnTo>
                      <a:pt x="217" y="182"/>
                    </a:lnTo>
                    <a:lnTo>
                      <a:pt x="225" y="185"/>
                    </a:lnTo>
                    <a:lnTo>
                      <a:pt x="231" y="189"/>
                    </a:lnTo>
                    <a:lnTo>
                      <a:pt x="236" y="193"/>
                    </a:lnTo>
                    <a:lnTo>
                      <a:pt x="242" y="199"/>
                    </a:lnTo>
                    <a:lnTo>
                      <a:pt x="245" y="202"/>
                    </a:lnTo>
                    <a:lnTo>
                      <a:pt x="251" y="210"/>
                    </a:lnTo>
                    <a:lnTo>
                      <a:pt x="255" y="218"/>
                    </a:lnTo>
                    <a:lnTo>
                      <a:pt x="260" y="227"/>
                    </a:lnTo>
                    <a:lnTo>
                      <a:pt x="254" y="227"/>
                    </a:lnTo>
                    <a:lnTo>
                      <a:pt x="248" y="226"/>
                    </a:lnTo>
                    <a:lnTo>
                      <a:pt x="241" y="224"/>
                    </a:lnTo>
                    <a:lnTo>
                      <a:pt x="235" y="224"/>
                    </a:lnTo>
                    <a:lnTo>
                      <a:pt x="231" y="222"/>
                    </a:lnTo>
                    <a:lnTo>
                      <a:pt x="224" y="218"/>
                    </a:lnTo>
                    <a:lnTo>
                      <a:pt x="218" y="216"/>
                    </a:lnTo>
                    <a:lnTo>
                      <a:pt x="213" y="213"/>
                    </a:lnTo>
                    <a:lnTo>
                      <a:pt x="209" y="212"/>
                    </a:lnTo>
                    <a:lnTo>
                      <a:pt x="200" y="211"/>
                    </a:lnTo>
                    <a:lnTo>
                      <a:pt x="190" y="210"/>
                    </a:lnTo>
                    <a:lnTo>
                      <a:pt x="182" y="208"/>
                    </a:lnTo>
                    <a:lnTo>
                      <a:pt x="173" y="206"/>
                    </a:lnTo>
                    <a:lnTo>
                      <a:pt x="165" y="205"/>
                    </a:lnTo>
                    <a:lnTo>
                      <a:pt x="159" y="204"/>
                    </a:lnTo>
                    <a:lnTo>
                      <a:pt x="154" y="204"/>
                    </a:lnTo>
                    <a:lnTo>
                      <a:pt x="148" y="203"/>
                    </a:lnTo>
                    <a:lnTo>
                      <a:pt x="142" y="204"/>
                    </a:lnTo>
                    <a:lnTo>
                      <a:pt x="137" y="205"/>
                    </a:lnTo>
                    <a:lnTo>
                      <a:pt x="132" y="208"/>
                    </a:lnTo>
                    <a:lnTo>
                      <a:pt x="125" y="210"/>
                    </a:lnTo>
                    <a:lnTo>
                      <a:pt x="130" y="213"/>
                    </a:lnTo>
                    <a:lnTo>
                      <a:pt x="136" y="217"/>
                    </a:lnTo>
                    <a:lnTo>
                      <a:pt x="141" y="222"/>
                    </a:lnTo>
                    <a:lnTo>
                      <a:pt x="147" y="224"/>
                    </a:lnTo>
                    <a:lnTo>
                      <a:pt x="154" y="227"/>
                    </a:lnTo>
                    <a:lnTo>
                      <a:pt x="160" y="229"/>
                    </a:lnTo>
                    <a:lnTo>
                      <a:pt x="166" y="229"/>
                    </a:lnTo>
                    <a:lnTo>
                      <a:pt x="173" y="231"/>
                    </a:lnTo>
                    <a:lnTo>
                      <a:pt x="182" y="233"/>
                    </a:lnTo>
                    <a:lnTo>
                      <a:pt x="189" y="235"/>
                    </a:lnTo>
                    <a:lnTo>
                      <a:pt x="197" y="235"/>
                    </a:lnTo>
                    <a:lnTo>
                      <a:pt x="203" y="237"/>
                    </a:lnTo>
                    <a:lnTo>
                      <a:pt x="210" y="239"/>
                    </a:lnTo>
                    <a:lnTo>
                      <a:pt x="217" y="240"/>
                    </a:lnTo>
                    <a:lnTo>
                      <a:pt x="222" y="243"/>
                    </a:lnTo>
                    <a:lnTo>
                      <a:pt x="227" y="247"/>
                    </a:lnTo>
                    <a:lnTo>
                      <a:pt x="232" y="252"/>
                    </a:lnTo>
                    <a:lnTo>
                      <a:pt x="238" y="257"/>
                    </a:lnTo>
                    <a:lnTo>
                      <a:pt x="243" y="264"/>
                    </a:lnTo>
                    <a:lnTo>
                      <a:pt x="245" y="268"/>
                    </a:lnTo>
                    <a:lnTo>
                      <a:pt x="248" y="275"/>
                    </a:lnTo>
                    <a:lnTo>
                      <a:pt x="250" y="283"/>
                    </a:lnTo>
                    <a:lnTo>
                      <a:pt x="253" y="291"/>
                    </a:lnTo>
                    <a:lnTo>
                      <a:pt x="256" y="297"/>
                    </a:lnTo>
                    <a:lnTo>
                      <a:pt x="250" y="293"/>
                    </a:lnTo>
                    <a:lnTo>
                      <a:pt x="243" y="289"/>
                    </a:lnTo>
                    <a:lnTo>
                      <a:pt x="238" y="286"/>
                    </a:lnTo>
                    <a:lnTo>
                      <a:pt x="231" y="281"/>
                    </a:lnTo>
                    <a:lnTo>
                      <a:pt x="224" y="277"/>
                    </a:lnTo>
                    <a:lnTo>
                      <a:pt x="218" y="273"/>
                    </a:lnTo>
                    <a:lnTo>
                      <a:pt x="211" y="269"/>
                    </a:lnTo>
                    <a:lnTo>
                      <a:pt x="204" y="264"/>
                    </a:lnTo>
                    <a:lnTo>
                      <a:pt x="198" y="260"/>
                    </a:lnTo>
                    <a:lnTo>
                      <a:pt x="191" y="256"/>
                    </a:lnTo>
                    <a:lnTo>
                      <a:pt x="186" y="252"/>
                    </a:lnTo>
                    <a:lnTo>
                      <a:pt x="179" y="248"/>
                    </a:lnTo>
                    <a:lnTo>
                      <a:pt x="173" y="245"/>
                    </a:lnTo>
                    <a:lnTo>
                      <a:pt x="166" y="241"/>
                    </a:lnTo>
                    <a:lnTo>
                      <a:pt x="160" y="238"/>
                    </a:lnTo>
                    <a:lnTo>
                      <a:pt x="155" y="237"/>
                    </a:lnTo>
                    <a:lnTo>
                      <a:pt x="150" y="234"/>
                    </a:lnTo>
                    <a:lnTo>
                      <a:pt x="144" y="231"/>
                    </a:lnTo>
                    <a:lnTo>
                      <a:pt x="140" y="229"/>
                    </a:lnTo>
                    <a:lnTo>
                      <a:pt x="136" y="230"/>
                    </a:lnTo>
                    <a:lnTo>
                      <a:pt x="131" y="231"/>
                    </a:lnTo>
                    <a:lnTo>
                      <a:pt x="128" y="231"/>
                    </a:lnTo>
                    <a:lnTo>
                      <a:pt x="123" y="229"/>
                    </a:lnTo>
                    <a:lnTo>
                      <a:pt x="123" y="237"/>
                    </a:lnTo>
                    <a:lnTo>
                      <a:pt x="121" y="246"/>
                    </a:lnTo>
                    <a:lnTo>
                      <a:pt x="124" y="254"/>
                    </a:lnTo>
                    <a:lnTo>
                      <a:pt x="127" y="263"/>
                    </a:lnTo>
                    <a:lnTo>
                      <a:pt x="130" y="271"/>
                    </a:lnTo>
                    <a:lnTo>
                      <a:pt x="132" y="280"/>
                    </a:lnTo>
                    <a:lnTo>
                      <a:pt x="135" y="290"/>
                    </a:lnTo>
                    <a:lnTo>
                      <a:pt x="138" y="302"/>
                    </a:lnTo>
                    <a:lnTo>
                      <a:pt x="139" y="311"/>
                    </a:lnTo>
                    <a:lnTo>
                      <a:pt x="142" y="321"/>
                    </a:lnTo>
                    <a:lnTo>
                      <a:pt x="143" y="330"/>
                    </a:lnTo>
                    <a:lnTo>
                      <a:pt x="145" y="342"/>
                    </a:lnTo>
                    <a:lnTo>
                      <a:pt x="148" y="355"/>
                    </a:lnTo>
                    <a:lnTo>
                      <a:pt x="150" y="373"/>
                    </a:lnTo>
                    <a:lnTo>
                      <a:pt x="130" y="373"/>
                    </a:lnTo>
                    <a:lnTo>
                      <a:pt x="128" y="357"/>
                    </a:lnTo>
                    <a:lnTo>
                      <a:pt x="127" y="346"/>
                    </a:lnTo>
                    <a:lnTo>
                      <a:pt x="124" y="332"/>
                    </a:lnTo>
                    <a:lnTo>
                      <a:pt x="122" y="319"/>
                    </a:lnTo>
                    <a:lnTo>
                      <a:pt x="120" y="308"/>
                    </a:lnTo>
                    <a:lnTo>
                      <a:pt x="118" y="298"/>
                    </a:lnTo>
                    <a:lnTo>
                      <a:pt x="116" y="290"/>
                    </a:lnTo>
                    <a:lnTo>
                      <a:pt x="113" y="279"/>
                    </a:lnTo>
                    <a:lnTo>
                      <a:pt x="109" y="269"/>
                    </a:lnTo>
                    <a:lnTo>
                      <a:pt x="107" y="260"/>
                    </a:lnTo>
                    <a:lnTo>
                      <a:pt x="104" y="258"/>
                    </a:lnTo>
                    <a:lnTo>
                      <a:pt x="101" y="256"/>
                    </a:lnTo>
                    <a:lnTo>
                      <a:pt x="98" y="254"/>
                    </a:lnTo>
                    <a:lnTo>
                      <a:pt x="96" y="255"/>
                    </a:lnTo>
                    <a:lnTo>
                      <a:pt x="93" y="260"/>
                    </a:lnTo>
                    <a:lnTo>
                      <a:pt x="87" y="268"/>
                    </a:lnTo>
                    <a:lnTo>
                      <a:pt x="83" y="274"/>
                    </a:lnTo>
                    <a:lnTo>
                      <a:pt x="79" y="280"/>
                    </a:lnTo>
                    <a:lnTo>
                      <a:pt x="76" y="288"/>
                    </a:lnTo>
                    <a:lnTo>
                      <a:pt x="72" y="293"/>
                    </a:lnTo>
                    <a:lnTo>
                      <a:pt x="68" y="301"/>
                    </a:lnTo>
                    <a:lnTo>
                      <a:pt x="64" y="309"/>
                    </a:lnTo>
                    <a:lnTo>
                      <a:pt x="61" y="318"/>
                    </a:lnTo>
                    <a:lnTo>
                      <a:pt x="57" y="327"/>
                    </a:lnTo>
                    <a:lnTo>
                      <a:pt x="53" y="337"/>
                    </a:lnTo>
                    <a:lnTo>
                      <a:pt x="49" y="348"/>
                    </a:lnTo>
                    <a:lnTo>
                      <a:pt x="44" y="360"/>
                    </a:lnTo>
                    <a:lnTo>
                      <a:pt x="46" y="346"/>
                    </a:lnTo>
                    <a:lnTo>
                      <a:pt x="47" y="336"/>
                    </a:lnTo>
                    <a:lnTo>
                      <a:pt x="48" y="325"/>
                    </a:lnTo>
                    <a:lnTo>
                      <a:pt x="50" y="319"/>
                    </a:lnTo>
                    <a:lnTo>
                      <a:pt x="51" y="314"/>
                    </a:lnTo>
                    <a:lnTo>
                      <a:pt x="54" y="305"/>
                    </a:lnTo>
                    <a:lnTo>
                      <a:pt x="57" y="295"/>
                    </a:lnTo>
                    <a:lnTo>
                      <a:pt x="59" y="288"/>
                    </a:lnTo>
                    <a:lnTo>
                      <a:pt x="64" y="280"/>
                    </a:lnTo>
                    <a:lnTo>
                      <a:pt x="69" y="272"/>
                    </a:lnTo>
                    <a:lnTo>
                      <a:pt x="73" y="263"/>
                    </a:lnTo>
                    <a:lnTo>
                      <a:pt x="78" y="254"/>
                    </a:lnTo>
                    <a:lnTo>
                      <a:pt x="81" y="249"/>
                    </a:lnTo>
                    <a:lnTo>
                      <a:pt x="86" y="244"/>
                    </a:lnTo>
                    <a:lnTo>
                      <a:pt x="91" y="238"/>
                    </a:lnTo>
                    <a:lnTo>
                      <a:pt x="95" y="232"/>
                    </a:lnTo>
                    <a:lnTo>
                      <a:pt x="100" y="226"/>
                    </a:lnTo>
                    <a:lnTo>
                      <a:pt x="105" y="218"/>
                    </a:lnTo>
                    <a:lnTo>
                      <a:pt x="103" y="216"/>
                    </a:lnTo>
                    <a:lnTo>
                      <a:pt x="99" y="212"/>
                    </a:lnTo>
                    <a:lnTo>
                      <a:pt x="96" y="210"/>
                    </a:lnTo>
                    <a:lnTo>
                      <a:pt x="93" y="211"/>
                    </a:lnTo>
                    <a:lnTo>
                      <a:pt x="87" y="216"/>
                    </a:lnTo>
                    <a:lnTo>
                      <a:pt x="82" y="221"/>
                    </a:lnTo>
                    <a:lnTo>
                      <a:pt x="77" y="226"/>
                    </a:lnTo>
                    <a:lnTo>
                      <a:pt x="72" y="232"/>
                    </a:lnTo>
                    <a:lnTo>
                      <a:pt x="67" y="241"/>
                    </a:lnTo>
                    <a:lnTo>
                      <a:pt x="61" y="249"/>
                    </a:lnTo>
                    <a:lnTo>
                      <a:pt x="56" y="255"/>
                    </a:lnTo>
                    <a:lnTo>
                      <a:pt x="52" y="261"/>
                    </a:lnTo>
                    <a:lnTo>
                      <a:pt x="47" y="268"/>
                    </a:lnTo>
                    <a:lnTo>
                      <a:pt x="42" y="276"/>
                    </a:lnTo>
                    <a:lnTo>
                      <a:pt x="38" y="284"/>
                    </a:lnTo>
                    <a:lnTo>
                      <a:pt x="33" y="293"/>
                    </a:lnTo>
                    <a:lnTo>
                      <a:pt x="28" y="301"/>
                    </a:lnTo>
                    <a:lnTo>
                      <a:pt x="24" y="310"/>
                    </a:lnTo>
                    <a:lnTo>
                      <a:pt x="18" y="321"/>
                    </a:lnTo>
                    <a:lnTo>
                      <a:pt x="21" y="307"/>
                    </a:lnTo>
                    <a:lnTo>
                      <a:pt x="22" y="297"/>
                    </a:lnTo>
                    <a:lnTo>
                      <a:pt x="24" y="288"/>
                    </a:lnTo>
                    <a:lnTo>
                      <a:pt x="25" y="286"/>
                    </a:lnTo>
                    <a:lnTo>
                      <a:pt x="28" y="281"/>
                    </a:lnTo>
                    <a:lnTo>
                      <a:pt x="32" y="275"/>
                    </a:lnTo>
                    <a:lnTo>
                      <a:pt x="37" y="269"/>
                    </a:lnTo>
                    <a:lnTo>
                      <a:pt x="42" y="262"/>
                    </a:lnTo>
                    <a:lnTo>
                      <a:pt x="47" y="256"/>
                    </a:lnTo>
                    <a:lnTo>
                      <a:pt x="54" y="248"/>
                    </a:lnTo>
                    <a:lnTo>
                      <a:pt x="58" y="243"/>
                    </a:lnTo>
                    <a:lnTo>
                      <a:pt x="64" y="236"/>
                    </a:lnTo>
                    <a:lnTo>
                      <a:pt x="71" y="229"/>
                    </a:lnTo>
                    <a:lnTo>
                      <a:pt x="77" y="224"/>
                    </a:lnTo>
                    <a:lnTo>
                      <a:pt x="83" y="218"/>
                    </a:lnTo>
                    <a:lnTo>
                      <a:pt x="93" y="210"/>
                    </a:lnTo>
                    <a:lnTo>
                      <a:pt x="98" y="208"/>
                    </a:lnTo>
                    <a:lnTo>
                      <a:pt x="101" y="206"/>
                    </a:lnTo>
                    <a:lnTo>
                      <a:pt x="95" y="202"/>
                    </a:lnTo>
                    <a:lnTo>
                      <a:pt x="90" y="196"/>
                    </a:lnTo>
                    <a:lnTo>
                      <a:pt x="84" y="190"/>
                    </a:lnTo>
                    <a:lnTo>
                      <a:pt x="79" y="185"/>
                    </a:lnTo>
                    <a:lnTo>
                      <a:pt x="73" y="180"/>
                    </a:lnTo>
                    <a:lnTo>
                      <a:pt x="69" y="176"/>
                    </a:lnTo>
                    <a:lnTo>
                      <a:pt x="65" y="170"/>
                    </a:lnTo>
                    <a:lnTo>
                      <a:pt x="58" y="163"/>
                    </a:lnTo>
                    <a:lnTo>
                      <a:pt x="52" y="156"/>
                    </a:lnTo>
                    <a:lnTo>
                      <a:pt x="46" y="148"/>
                    </a:lnTo>
                    <a:lnTo>
                      <a:pt x="39" y="141"/>
                    </a:lnTo>
                    <a:lnTo>
                      <a:pt x="33" y="136"/>
                    </a:lnTo>
                    <a:lnTo>
                      <a:pt x="26" y="129"/>
                    </a:lnTo>
                    <a:lnTo>
                      <a:pt x="22" y="125"/>
                    </a:lnTo>
                    <a:lnTo>
                      <a:pt x="17" y="118"/>
                    </a:lnTo>
                    <a:lnTo>
                      <a:pt x="14" y="112"/>
                    </a:lnTo>
                    <a:lnTo>
                      <a:pt x="10" y="108"/>
                    </a:lnTo>
                    <a:lnTo>
                      <a:pt x="4" y="102"/>
                    </a:lnTo>
                    <a:lnTo>
                      <a:pt x="0" y="98"/>
                    </a:lnTo>
                    <a:lnTo>
                      <a:pt x="3" y="98"/>
                    </a:lnTo>
                    <a:lnTo>
                      <a:pt x="9" y="100"/>
                    </a:lnTo>
                    <a:lnTo>
                      <a:pt x="14" y="101"/>
                    </a:lnTo>
                    <a:lnTo>
                      <a:pt x="20" y="104"/>
                    </a:lnTo>
                    <a:lnTo>
                      <a:pt x="25" y="109"/>
                    </a:lnTo>
                    <a:lnTo>
                      <a:pt x="32" y="115"/>
                    </a:lnTo>
                    <a:lnTo>
                      <a:pt x="38" y="120"/>
                    </a:lnTo>
                    <a:lnTo>
                      <a:pt x="45" y="125"/>
                    </a:lnTo>
                    <a:lnTo>
                      <a:pt x="51" y="132"/>
                    </a:lnTo>
                    <a:lnTo>
                      <a:pt x="58" y="139"/>
                    </a:lnTo>
                    <a:lnTo>
                      <a:pt x="64" y="145"/>
                    </a:lnTo>
                  </a:path>
                </a:pathLst>
              </a:custGeom>
              <a:solidFill>
                <a:srgbClr val="037C03">
                  <a:alpha val="50000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kumimoji="1" lang="zh-CN" altLang="en-US" sz="3600" b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042" name="Group 18"/>
            <p:cNvGrpSpPr>
              <a:grpSpLocks/>
            </p:cNvGrpSpPr>
            <p:nvPr/>
          </p:nvGrpSpPr>
          <p:grpSpPr bwMode="auto">
            <a:xfrm>
              <a:off x="300" y="3360"/>
              <a:ext cx="508" cy="820"/>
              <a:chOff x="1985" y="1201"/>
              <a:chExt cx="508" cy="820"/>
            </a:xfrm>
          </p:grpSpPr>
          <p:grpSp>
            <p:nvGrpSpPr>
              <p:cNvPr id="1043" name="Group 19"/>
              <p:cNvGrpSpPr>
                <a:grpSpLocks/>
              </p:cNvGrpSpPr>
              <p:nvPr/>
            </p:nvGrpSpPr>
            <p:grpSpPr bwMode="auto">
              <a:xfrm>
                <a:off x="2247" y="1201"/>
                <a:ext cx="246" cy="810"/>
                <a:chOff x="2247" y="1201"/>
                <a:chExt cx="246" cy="810"/>
              </a:xfrm>
            </p:grpSpPr>
            <p:sp>
              <p:nvSpPr>
                <p:cNvPr id="1044" name="Freeform 20"/>
                <p:cNvSpPr>
                  <a:spLocks/>
                </p:cNvSpPr>
                <p:nvPr/>
              </p:nvSpPr>
              <p:spPr bwMode="ltGray">
                <a:xfrm>
                  <a:off x="2392" y="1373"/>
                  <a:ext cx="92" cy="638"/>
                </a:xfrm>
                <a:custGeom>
                  <a:avLst/>
                  <a:gdLst>
                    <a:gd name="T0" fmla="*/ 91 w 92"/>
                    <a:gd name="T1" fmla="*/ 296 h 638"/>
                    <a:gd name="T2" fmla="*/ 83 w 92"/>
                    <a:gd name="T3" fmla="*/ 425 h 638"/>
                    <a:gd name="T4" fmla="*/ 75 w 92"/>
                    <a:gd name="T5" fmla="*/ 529 h 638"/>
                    <a:gd name="T6" fmla="*/ 70 w 92"/>
                    <a:gd name="T7" fmla="*/ 606 h 638"/>
                    <a:gd name="T8" fmla="*/ 71 w 92"/>
                    <a:gd name="T9" fmla="*/ 637 h 638"/>
                    <a:gd name="T10" fmla="*/ 60 w 92"/>
                    <a:gd name="T11" fmla="*/ 637 h 638"/>
                    <a:gd name="T12" fmla="*/ 57 w 92"/>
                    <a:gd name="T13" fmla="*/ 592 h 638"/>
                    <a:gd name="T14" fmla="*/ 55 w 92"/>
                    <a:gd name="T15" fmla="*/ 524 h 638"/>
                    <a:gd name="T16" fmla="*/ 51 w 92"/>
                    <a:gd name="T17" fmla="*/ 461 h 638"/>
                    <a:gd name="T18" fmla="*/ 49 w 92"/>
                    <a:gd name="T19" fmla="*/ 414 h 638"/>
                    <a:gd name="T20" fmla="*/ 45 w 92"/>
                    <a:gd name="T21" fmla="*/ 345 h 638"/>
                    <a:gd name="T22" fmla="*/ 40 w 92"/>
                    <a:gd name="T23" fmla="*/ 285 h 638"/>
                    <a:gd name="T24" fmla="*/ 35 w 92"/>
                    <a:gd name="T25" fmla="*/ 233 h 638"/>
                    <a:gd name="T26" fmla="*/ 31 w 92"/>
                    <a:gd name="T27" fmla="*/ 177 h 638"/>
                    <a:gd name="T28" fmla="*/ 24 w 92"/>
                    <a:gd name="T29" fmla="*/ 121 h 638"/>
                    <a:gd name="T30" fmla="*/ 17 w 92"/>
                    <a:gd name="T31" fmla="*/ 74 h 638"/>
                    <a:gd name="T32" fmla="*/ 4 w 92"/>
                    <a:gd name="T33" fmla="*/ 28 h 638"/>
                    <a:gd name="T34" fmla="*/ 0 w 92"/>
                    <a:gd name="T35" fmla="*/ 10 h 638"/>
                    <a:gd name="T36" fmla="*/ 5 w 92"/>
                    <a:gd name="T37" fmla="*/ 0 h 638"/>
                    <a:gd name="T38" fmla="*/ 13 w 92"/>
                    <a:gd name="T39" fmla="*/ 18 h 638"/>
                    <a:gd name="T40" fmla="*/ 24 w 92"/>
                    <a:gd name="T41" fmla="*/ 61 h 638"/>
                    <a:gd name="T42" fmla="*/ 33 w 92"/>
                    <a:gd name="T43" fmla="*/ 104 h 638"/>
                    <a:gd name="T44" fmla="*/ 40 w 92"/>
                    <a:gd name="T45" fmla="*/ 150 h 638"/>
                    <a:gd name="T46" fmla="*/ 44 w 92"/>
                    <a:gd name="T47" fmla="*/ 208 h 638"/>
                    <a:gd name="T48" fmla="*/ 48 w 92"/>
                    <a:gd name="T49" fmla="*/ 263 h 638"/>
                    <a:gd name="T50" fmla="*/ 55 w 92"/>
                    <a:gd name="T51" fmla="*/ 337 h 638"/>
                    <a:gd name="T52" fmla="*/ 59 w 92"/>
                    <a:gd name="T53" fmla="*/ 398 h 638"/>
                    <a:gd name="T54" fmla="*/ 61 w 92"/>
                    <a:gd name="T55" fmla="*/ 447 h 638"/>
                    <a:gd name="T56" fmla="*/ 63 w 92"/>
                    <a:gd name="T57" fmla="*/ 498 h 638"/>
                    <a:gd name="T58" fmla="*/ 68 w 92"/>
                    <a:gd name="T59" fmla="*/ 550 h 638"/>
                    <a:gd name="T60" fmla="*/ 73 w 92"/>
                    <a:gd name="T61" fmla="*/ 460 h 638"/>
                    <a:gd name="T62" fmla="*/ 80 w 92"/>
                    <a:gd name="T63" fmla="*/ 376 h 638"/>
                    <a:gd name="T64" fmla="*/ 91 w 92"/>
                    <a:gd name="T65" fmla="*/ 296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92" h="638">
                      <a:moveTo>
                        <a:pt x="91" y="296"/>
                      </a:moveTo>
                      <a:lnTo>
                        <a:pt x="83" y="425"/>
                      </a:lnTo>
                      <a:lnTo>
                        <a:pt x="75" y="529"/>
                      </a:lnTo>
                      <a:lnTo>
                        <a:pt x="70" y="606"/>
                      </a:lnTo>
                      <a:lnTo>
                        <a:pt x="71" y="637"/>
                      </a:lnTo>
                      <a:lnTo>
                        <a:pt x="60" y="637"/>
                      </a:lnTo>
                      <a:lnTo>
                        <a:pt x="57" y="592"/>
                      </a:lnTo>
                      <a:lnTo>
                        <a:pt x="55" y="524"/>
                      </a:lnTo>
                      <a:lnTo>
                        <a:pt x="51" y="461"/>
                      </a:lnTo>
                      <a:lnTo>
                        <a:pt x="49" y="414"/>
                      </a:lnTo>
                      <a:lnTo>
                        <a:pt x="45" y="345"/>
                      </a:lnTo>
                      <a:lnTo>
                        <a:pt x="40" y="285"/>
                      </a:lnTo>
                      <a:lnTo>
                        <a:pt x="35" y="233"/>
                      </a:lnTo>
                      <a:lnTo>
                        <a:pt x="31" y="177"/>
                      </a:lnTo>
                      <a:lnTo>
                        <a:pt x="24" y="121"/>
                      </a:lnTo>
                      <a:lnTo>
                        <a:pt x="17" y="74"/>
                      </a:lnTo>
                      <a:lnTo>
                        <a:pt x="4" y="28"/>
                      </a:lnTo>
                      <a:lnTo>
                        <a:pt x="0" y="10"/>
                      </a:lnTo>
                      <a:lnTo>
                        <a:pt x="5" y="0"/>
                      </a:lnTo>
                      <a:lnTo>
                        <a:pt x="13" y="18"/>
                      </a:lnTo>
                      <a:lnTo>
                        <a:pt x="24" y="61"/>
                      </a:lnTo>
                      <a:lnTo>
                        <a:pt x="33" y="104"/>
                      </a:lnTo>
                      <a:lnTo>
                        <a:pt x="40" y="150"/>
                      </a:lnTo>
                      <a:lnTo>
                        <a:pt x="44" y="208"/>
                      </a:lnTo>
                      <a:lnTo>
                        <a:pt x="48" y="263"/>
                      </a:lnTo>
                      <a:lnTo>
                        <a:pt x="55" y="337"/>
                      </a:lnTo>
                      <a:lnTo>
                        <a:pt x="59" y="398"/>
                      </a:lnTo>
                      <a:lnTo>
                        <a:pt x="61" y="447"/>
                      </a:lnTo>
                      <a:lnTo>
                        <a:pt x="63" y="498"/>
                      </a:lnTo>
                      <a:lnTo>
                        <a:pt x="68" y="550"/>
                      </a:lnTo>
                      <a:lnTo>
                        <a:pt x="73" y="460"/>
                      </a:lnTo>
                      <a:lnTo>
                        <a:pt x="80" y="376"/>
                      </a:lnTo>
                      <a:lnTo>
                        <a:pt x="91" y="296"/>
                      </a:lnTo>
                    </a:path>
                  </a:pathLst>
                </a:custGeom>
                <a:solidFill>
                  <a:srgbClr val="3C0023">
                    <a:alpha val="50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kumimoji="1" lang="zh-CN" altLang="en-US" sz="36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5" name="Freeform 21"/>
                <p:cNvSpPr>
                  <a:spLocks/>
                </p:cNvSpPr>
                <p:nvPr/>
              </p:nvSpPr>
              <p:spPr bwMode="ltGray">
                <a:xfrm>
                  <a:off x="2247" y="1201"/>
                  <a:ext cx="246" cy="466"/>
                </a:xfrm>
                <a:custGeom>
                  <a:avLst/>
                  <a:gdLst>
                    <a:gd name="T0" fmla="*/ 136 w 246"/>
                    <a:gd name="T1" fmla="*/ 67 h 466"/>
                    <a:gd name="T2" fmla="*/ 105 w 246"/>
                    <a:gd name="T3" fmla="*/ 12 h 466"/>
                    <a:gd name="T4" fmla="*/ 55 w 246"/>
                    <a:gd name="T5" fmla="*/ 1 h 466"/>
                    <a:gd name="T6" fmla="*/ 58 w 246"/>
                    <a:gd name="T7" fmla="*/ 12 h 466"/>
                    <a:gd name="T8" fmla="*/ 96 w 246"/>
                    <a:gd name="T9" fmla="*/ 39 h 466"/>
                    <a:gd name="T10" fmla="*/ 130 w 246"/>
                    <a:gd name="T11" fmla="*/ 134 h 466"/>
                    <a:gd name="T12" fmla="*/ 73 w 246"/>
                    <a:gd name="T13" fmla="*/ 85 h 466"/>
                    <a:gd name="T14" fmla="*/ 32 w 246"/>
                    <a:gd name="T15" fmla="*/ 75 h 466"/>
                    <a:gd name="T16" fmla="*/ 7 w 246"/>
                    <a:gd name="T17" fmla="*/ 103 h 466"/>
                    <a:gd name="T18" fmla="*/ 38 w 246"/>
                    <a:gd name="T19" fmla="*/ 103 h 466"/>
                    <a:gd name="T20" fmla="*/ 108 w 246"/>
                    <a:gd name="T21" fmla="*/ 129 h 466"/>
                    <a:gd name="T22" fmla="*/ 104 w 246"/>
                    <a:gd name="T23" fmla="*/ 146 h 466"/>
                    <a:gd name="T24" fmla="*/ 92 w 246"/>
                    <a:gd name="T25" fmla="*/ 171 h 466"/>
                    <a:gd name="T26" fmla="*/ 126 w 246"/>
                    <a:gd name="T27" fmla="*/ 170 h 466"/>
                    <a:gd name="T28" fmla="*/ 69 w 246"/>
                    <a:gd name="T29" fmla="*/ 193 h 466"/>
                    <a:gd name="T30" fmla="*/ 37 w 246"/>
                    <a:gd name="T31" fmla="*/ 233 h 466"/>
                    <a:gd name="T32" fmla="*/ 6 w 246"/>
                    <a:gd name="T33" fmla="*/ 325 h 466"/>
                    <a:gd name="T34" fmla="*/ 72 w 246"/>
                    <a:gd name="T35" fmla="*/ 231 h 466"/>
                    <a:gd name="T36" fmla="*/ 118 w 246"/>
                    <a:gd name="T37" fmla="*/ 194 h 466"/>
                    <a:gd name="T38" fmla="*/ 94 w 246"/>
                    <a:gd name="T39" fmla="*/ 269 h 466"/>
                    <a:gd name="T40" fmla="*/ 76 w 246"/>
                    <a:gd name="T41" fmla="*/ 338 h 466"/>
                    <a:gd name="T42" fmla="*/ 71 w 246"/>
                    <a:gd name="T43" fmla="*/ 408 h 466"/>
                    <a:gd name="T44" fmla="*/ 98 w 246"/>
                    <a:gd name="T45" fmla="*/ 303 h 466"/>
                    <a:gd name="T46" fmla="*/ 124 w 246"/>
                    <a:gd name="T47" fmla="*/ 236 h 466"/>
                    <a:gd name="T48" fmla="*/ 125 w 246"/>
                    <a:gd name="T49" fmla="*/ 214 h 466"/>
                    <a:gd name="T50" fmla="*/ 118 w 246"/>
                    <a:gd name="T51" fmla="*/ 323 h 466"/>
                    <a:gd name="T52" fmla="*/ 138 w 246"/>
                    <a:gd name="T53" fmla="*/ 439 h 466"/>
                    <a:gd name="T54" fmla="*/ 128 w 246"/>
                    <a:gd name="T55" fmla="*/ 313 h 466"/>
                    <a:gd name="T56" fmla="*/ 127 w 246"/>
                    <a:gd name="T57" fmla="*/ 223 h 466"/>
                    <a:gd name="T58" fmla="*/ 147 w 246"/>
                    <a:gd name="T59" fmla="*/ 189 h 466"/>
                    <a:gd name="T60" fmla="*/ 188 w 246"/>
                    <a:gd name="T61" fmla="*/ 298 h 466"/>
                    <a:gd name="T62" fmla="*/ 223 w 246"/>
                    <a:gd name="T63" fmla="*/ 411 h 466"/>
                    <a:gd name="T64" fmla="*/ 193 w 246"/>
                    <a:gd name="T65" fmla="*/ 292 h 466"/>
                    <a:gd name="T66" fmla="*/ 160 w 246"/>
                    <a:gd name="T67" fmla="*/ 190 h 466"/>
                    <a:gd name="T68" fmla="*/ 164 w 246"/>
                    <a:gd name="T69" fmla="*/ 121 h 466"/>
                    <a:gd name="T70" fmla="*/ 194 w 246"/>
                    <a:gd name="T71" fmla="*/ 130 h 466"/>
                    <a:gd name="T72" fmla="*/ 240 w 246"/>
                    <a:gd name="T73" fmla="*/ 125 h 466"/>
                    <a:gd name="T74" fmla="*/ 216 w 246"/>
                    <a:gd name="T75" fmla="*/ 122 h 466"/>
                    <a:gd name="T76" fmla="*/ 163 w 246"/>
                    <a:gd name="T77" fmla="*/ 144 h 466"/>
                    <a:gd name="T78" fmla="*/ 194 w 246"/>
                    <a:gd name="T79" fmla="*/ 109 h 466"/>
                    <a:gd name="T80" fmla="*/ 244 w 246"/>
                    <a:gd name="T81" fmla="*/ 101 h 466"/>
                    <a:gd name="T82" fmla="*/ 229 w 246"/>
                    <a:gd name="T83" fmla="*/ 88 h 466"/>
                    <a:gd name="T84" fmla="*/ 163 w 246"/>
                    <a:gd name="T85" fmla="*/ 138 h 466"/>
                    <a:gd name="T86" fmla="*/ 172 w 246"/>
                    <a:gd name="T87" fmla="*/ 99 h 466"/>
                    <a:gd name="T88" fmla="*/ 226 w 246"/>
                    <a:gd name="T89" fmla="*/ 61 h 466"/>
                    <a:gd name="T90" fmla="*/ 188 w 246"/>
                    <a:gd name="T91" fmla="*/ 82 h 466"/>
                    <a:gd name="T92" fmla="*/ 147 w 246"/>
                    <a:gd name="T93" fmla="*/ 109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46" h="466">
                      <a:moveTo>
                        <a:pt x="147" y="109"/>
                      </a:moveTo>
                      <a:lnTo>
                        <a:pt x="143" y="88"/>
                      </a:lnTo>
                      <a:lnTo>
                        <a:pt x="136" y="67"/>
                      </a:lnTo>
                      <a:lnTo>
                        <a:pt x="127" y="44"/>
                      </a:lnTo>
                      <a:lnTo>
                        <a:pt x="117" y="27"/>
                      </a:lnTo>
                      <a:lnTo>
                        <a:pt x="105" y="12"/>
                      </a:lnTo>
                      <a:lnTo>
                        <a:pt x="89" y="5"/>
                      </a:lnTo>
                      <a:lnTo>
                        <a:pt x="69" y="0"/>
                      </a:lnTo>
                      <a:lnTo>
                        <a:pt x="55" y="1"/>
                      </a:lnTo>
                      <a:lnTo>
                        <a:pt x="39" y="0"/>
                      </a:lnTo>
                      <a:lnTo>
                        <a:pt x="49" y="11"/>
                      </a:lnTo>
                      <a:lnTo>
                        <a:pt x="58" y="12"/>
                      </a:lnTo>
                      <a:lnTo>
                        <a:pt x="69" y="19"/>
                      </a:lnTo>
                      <a:lnTo>
                        <a:pt x="80" y="25"/>
                      </a:lnTo>
                      <a:lnTo>
                        <a:pt x="96" y="39"/>
                      </a:lnTo>
                      <a:lnTo>
                        <a:pt x="109" y="58"/>
                      </a:lnTo>
                      <a:lnTo>
                        <a:pt x="118" y="82"/>
                      </a:lnTo>
                      <a:lnTo>
                        <a:pt x="130" y="134"/>
                      </a:lnTo>
                      <a:lnTo>
                        <a:pt x="96" y="99"/>
                      </a:lnTo>
                      <a:lnTo>
                        <a:pt x="85" y="91"/>
                      </a:lnTo>
                      <a:lnTo>
                        <a:pt x="73" y="85"/>
                      </a:lnTo>
                      <a:lnTo>
                        <a:pt x="61" y="83"/>
                      </a:lnTo>
                      <a:lnTo>
                        <a:pt x="54" y="80"/>
                      </a:lnTo>
                      <a:lnTo>
                        <a:pt x="32" y="75"/>
                      </a:lnTo>
                      <a:lnTo>
                        <a:pt x="0" y="72"/>
                      </a:lnTo>
                      <a:lnTo>
                        <a:pt x="0" y="103"/>
                      </a:lnTo>
                      <a:lnTo>
                        <a:pt x="7" y="103"/>
                      </a:lnTo>
                      <a:lnTo>
                        <a:pt x="17" y="104"/>
                      </a:lnTo>
                      <a:lnTo>
                        <a:pt x="29" y="103"/>
                      </a:lnTo>
                      <a:lnTo>
                        <a:pt x="38" y="103"/>
                      </a:lnTo>
                      <a:lnTo>
                        <a:pt x="62" y="107"/>
                      </a:lnTo>
                      <a:lnTo>
                        <a:pt x="72" y="111"/>
                      </a:lnTo>
                      <a:lnTo>
                        <a:pt x="108" y="129"/>
                      </a:lnTo>
                      <a:lnTo>
                        <a:pt x="127" y="144"/>
                      </a:lnTo>
                      <a:lnTo>
                        <a:pt x="113" y="146"/>
                      </a:lnTo>
                      <a:lnTo>
                        <a:pt x="104" y="146"/>
                      </a:lnTo>
                      <a:lnTo>
                        <a:pt x="89" y="161"/>
                      </a:lnTo>
                      <a:lnTo>
                        <a:pt x="82" y="183"/>
                      </a:lnTo>
                      <a:lnTo>
                        <a:pt x="92" y="171"/>
                      </a:lnTo>
                      <a:lnTo>
                        <a:pt x="120" y="155"/>
                      </a:lnTo>
                      <a:lnTo>
                        <a:pt x="137" y="162"/>
                      </a:lnTo>
                      <a:lnTo>
                        <a:pt x="126" y="170"/>
                      </a:lnTo>
                      <a:lnTo>
                        <a:pt x="113" y="171"/>
                      </a:lnTo>
                      <a:lnTo>
                        <a:pt x="79" y="189"/>
                      </a:lnTo>
                      <a:lnTo>
                        <a:pt x="69" y="193"/>
                      </a:lnTo>
                      <a:lnTo>
                        <a:pt x="57" y="199"/>
                      </a:lnTo>
                      <a:lnTo>
                        <a:pt x="48" y="209"/>
                      </a:lnTo>
                      <a:lnTo>
                        <a:pt x="37" y="233"/>
                      </a:lnTo>
                      <a:lnTo>
                        <a:pt x="31" y="251"/>
                      </a:lnTo>
                      <a:lnTo>
                        <a:pt x="13" y="310"/>
                      </a:lnTo>
                      <a:lnTo>
                        <a:pt x="6" y="325"/>
                      </a:lnTo>
                      <a:lnTo>
                        <a:pt x="36" y="281"/>
                      </a:lnTo>
                      <a:lnTo>
                        <a:pt x="50" y="265"/>
                      </a:lnTo>
                      <a:lnTo>
                        <a:pt x="72" y="231"/>
                      </a:lnTo>
                      <a:lnTo>
                        <a:pt x="83" y="218"/>
                      </a:lnTo>
                      <a:lnTo>
                        <a:pt x="92" y="209"/>
                      </a:lnTo>
                      <a:lnTo>
                        <a:pt x="118" y="194"/>
                      </a:lnTo>
                      <a:lnTo>
                        <a:pt x="132" y="181"/>
                      </a:lnTo>
                      <a:lnTo>
                        <a:pt x="121" y="195"/>
                      </a:lnTo>
                      <a:lnTo>
                        <a:pt x="94" y="269"/>
                      </a:lnTo>
                      <a:lnTo>
                        <a:pt x="84" y="302"/>
                      </a:lnTo>
                      <a:lnTo>
                        <a:pt x="79" y="320"/>
                      </a:lnTo>
                      <a:lnTo>
                        <a:pt x="76" y="338"/>
                      </a:lnTo>
                      <a:lnTo>
                        <a:pt x="75" y="359"/>
                      </a:lnTo>
                      <a:lnTo>
                        <a:pt x="74" y="375"/>
                      </a:lnTo>
                      <a:lnTo>
                        <a:pt x="71" y="408"/>
                      </a:lnTo>
                      <a:lnTo>
                        <a:pt x="84" y="375"/>
                      </a:lnTo>
                      <a:lnTo>
                        <a:pt x="92" y="330"/>
                      </a:lnTo>
                      <a:lnTo>
                        <a:pt x="98" y="303"/>
                      </a:lnTo>
                      <a:lnTo>
                        <a:pt x="104" y="286"/>
                      </a:lnTo>
                      <a:lnTo>
                        <a:pt x="118" y="252"/>
                      </a:lnTo>
                      <a:lnTo>
                        <a:pt x="124" y="236"/>
                      </a:lnTo>
                      <a:lnTo>
                        <a:pt x="128" y="216"/>
                      </a:lnTo>
                      <a:lnTo>
                        <a:pt x="137" y="188"/>
                      </a:lnTo>
                      <a:lnTo>
                        <a:pt x="125" y="214"/>
                      </a:lnTo>
                      <a:lnTo>
                        <a:pt x="119" y="243"/>
                      </a:lnTo>
                      <a:lnTo>
                        <a:pt x="117" y="302"/>
                      </a:lnTo>
                      <a:lnTo>
                        <a:pt x="118" y="323"/>
                      </a:lnTo>
                      <a:lnTo>
                        <a:pt x="120" y="362"/>
                      </a:lnTo>
                      <a:lnTo>
                        <a:pt x="123" y="377"/>
                      </a:lnTo>
                      <a:lnTo>
                        <a:pt x="138" y="439"/>
                      </a:lnTo>
                      <a:lnTo>
                        <a:pt x="141" y="465"/>
                      </a:lnTo>
                      <a:lnTo>
                        <a:pt x="137" y="379"/>
                      </a:lnTo>
                      <a:lnTo>
                        <a:pt x="128" y="313"/>
                      </a:lnTo>
                      <a:lnTo>
                        <a:pt x="126" y="291"/>
                      </a:lnTo>
                      <a:lnTo>
                        <a:pt x="125" y="238"/>
                      </a:lnTo>
                      <a:lnTo>
                        <a:pt x="127" y="223"/>
                      </a:lnTo>
                      <a:lnTo>
                        <a:pt x="133" y="196"/>
                      </a:lnTo>
                      <a:lnTo>
                        <a:pt x="138" y="179"/>
                      </a:lnTo>
                      <a:lnTo>
                        <a:pt x="147" y="189"/>
                      </a:lnTo>
                      <a:lnTo>
                        <a:pt x="161" y="212"/>
                      </a:lnTo>
                      <a:lnTo>
                        <a:pt x="177" y="259"/>
                      </a:lnTo>
                      <a:lnTo>
                        <a:pt x="188" y="298"/>
                      </a:lnTo>
                      <a:lnTo>
                        <a:pt x="197" y="333"/>
                      </a:lnTo>
                      <a:lnTo>
                        <a:pt x="213" y="384"/>
                      </a:lnTo>
                      <a:lnTo>
                        <a:pt x="223" y="411"/>
                      </a:lnTo>
                      <a:lnTo>
                        <a:pt x="232" y="429"/>
                      </a:lnTo>
                      <a:lnTo>
                        <a:pt x="228" y="403"/>
                      </a:lnTo>
                      <a:lnTo>
                        <a:pt x="193" y="292"/>
                      </a:lnTo>
                      <a:lnTo>
                        <a:pt x="171" y="232"/>
                      </a:lnTo>
                      <a:lnTo>
                        <a:pt x="165" y="210"/>
                      </a:lnTo>
                      <a:lnTo>
                        <a:pt x="160" y="190"/>
                      </a:lnTo>
                      <a:lnTo>
                        <a:pt x="144" y="150"/>
                      </a:lnTo>
                      <a:lnTo>
                        <a:pt x="147" y="132"/>
                      </a:lnTo>
                      <a:lnTo>
                        <a:pt x="164" y="121"/>
                      </a:lnTo>
                      <a:lnTo>
                        <a:pt x="172" y="125"/>
                      </a:lnTo>
                      <a:lnTo>
                        <a:pt x="183" y="126"/>
                      </a:lnTo>
                      <a:lnTo>
                        <a:pt x="194" y="130"/>
                      </a:lnTo>
                      <a:lnTo>
                        <a:pt x="239" y="136"/>
                      </a:lnTo>
                      <a:lnTo>
                        <a:pt x="236" y="136"/>
                      </a:lnTo>
                      <a:lnTo>
                        <a:pt x="240" y="125"/>
                      </a:lnTo>
                      <a:lnTo>
                        <a:pt x="242" y="125"/>
                      </a:lnTo>
                      <a:lnTo>
                        <a:pt x="230" y="122"/>
                      </a:lnTo>
                      <a:lnTo>
                        <a:pt x="216" y="122"/>
                      </a:lnTo>
                      <a:lnTo>
                        <a:pt x="199" y="127"/>
                      </a:lnTo>
                      <a:lnTo>
                        <a:pt x="180" y="135"/>
                      </a:lnTo>
                      <a:lnTo>
                        <a:pt x="163" y="144"/>
                      </a:lnTo>
                      <a:lnTo>
                        <a:pt x="150" y="149"/>
                      </a:lnTo>
                      <a:lnTo>
                        <a:pt x="168" y="129"/>
                      </a:lnTo>
                      <a:lnTo>
                        <a:pt x="194" y="109"/>
                      </a:lnTo>
                      <a:lnTo>
                        <a:pt x="220" y="100"/>
                      </a:lnTo>
                      <a:lnTo>
                        <a:pt x="232" y="100"/>
                      </a:lnTo>
                      <a:lnTo>
                        <a:pt x="244" y="101"/>
                      </a:lnTo>
                      <a:lnTo>
                        <a:pt x="239" y="101"/>
                      </a:lnTo>
                      <a:lnTo>
                        <a:pt x="245" y="85"/>
                      </a:lnTo>
                      <a:lnTo>
                        <a:pt x="229" y="88"/>
                      </a:lnTo>
                      <a:lnTo>
                        <a:pt x="212" y="97"/>
                      </a:lnTo>
                      <a:lnTo>
                        <a:pt x="193" y="111"/>
                      </a:lnTo>
                      <a:lnTo>
                        <a:pt x="163" y="138"/>
                      </a:lnTo>
                      <a:lnTo>
                        <a:pt x="150" y="149"/>
                      </a:lnTo>
                      <a:lnTo>
                        <a:pt x="157" y="114"/>
                      </a:lnTo>
                      <a:lnTo>
                        <a:pt x="172" y="99"/>
                      </a:lnTo>
                      <a:lnTo>
                        <a:pt x="190" y="85"/>
                      </a:lnTo>
                      <a:lnTo>
                        <a:pt x="214" y="67"/>
                      </a:lnTo>
                      <a:lnTo>
                        <a:pt x="226" y="61"/>
                      </a:lnTo>
                      <a:lnTo>
                        <a:pt x="212" y="57"/>
                      </a:lnTo>
                      <a:lnTo>
                        <a:pt x="200" y="67"/>
                      </a:lnTo>
                      <a:lnTo>
                        <a:pt x="188" y="82"/>
                      </a:lnTo>
                      <a:lnTo>
                        <a:pt x="178" y="93"/>
                      </a:lnTo>
                      <a:lnTo>
                        <a:pt x="163" y="115"/>
                      </a:lnTo>
                      <a:lnTo>
                        <a:pt x="147" y="109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kumimoji="1" lang="zh-CN" altLang="en-US" sz="36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1046" name="Group 22"/>
              <p:cNvGrpSpPr>
                <a:grpSpLocks/>
              </p:cNvGrpSpPr>
              <p:nvPr/>
            </p:nvGrpSpPr>
            <p:grpSpPr bwMode="auto">
              <a:xfrm>
                <a:off x="1985" y="1419"/>
                <a:ext cx="465" cy="602"/>
                <a:chOff x="1985" y="1419"/>
                <a:chExt cx="465" cy="602"/>
              </a:xfrm>
            </p:grpSpPr>
            <p:sp>
              <p:nvSpPr>
                <p:cNvPr id="1047" name="Freeform 23"/>
                <p:cNvSpPr>
                  <a:spLocks/>
                </p:cNvSpPr>
                <p:nvPr/>
              </p:nvSpPr>
              <p:spPr bwMode="ltGray">
                <a:xfrm>
                  <a:off x="2164" y="1525"/>
                  <a:ext cx="130" cy="496"/>
                </a:xfrm>
                <a:custGeom>
                  <a:avLst/>
                  <a:gdLst>
                    <a:gd name="T0" fmla="*/ 129 w 130"/>
                    <a:gd name="T1" fmla="*/ 230 h 496"/>
                    <a:gd name="T2" fmla="*/ 118 w 130"/>
                    <a:gd name="T3" fmla="*/ 330 h 496"/>
                    <a:gd name="T4" fmla="*/ 107 w 130"/>
                    <a:gd name="T5" fmla="*/ 411 h 496"/>
                    <a:gd name="T6" fmla="*/ 100 w 130"/>
                    <a:gd name="T7" fmla="*/ 471 h 496"/>
                    <a:gd name="T8" fmla="*/ 101 w 130"/>
                    <a:gd name="T9" fmla="*/ 495 h 496"/>
                    <a:gd name="T10" fmla="*/ 86 w 130"/>
                    <a:gd name="T11" fmla="*/ 495 h 496"/>
                    <a:gd name="T12" fmla="*/ 81 w 130"/>
                    <a:gd name="T13" fmla="*/ 460 h 496"/>
                    <a:gd name="T14" fmla="*/ 79 w 130"/>
                    <a:gd name="T15" fmla="*/ 408 h 496"/>
                    <a:gd name="T16" fmla="*/ 73 w 130"/>
                    <a:gd name="T17" fmla="*/ 358 h 496"/>
                    <a:gd name="T18" fmla="*/ 70 w 130"/>
                    <a:gd name="T19" fmla="*/ 321 h 496"/>
                    <a:gd name="T20" fmla="*/ 64 w 130"/>
                    <a:gd name="T21" fmla="*/ 268 h 496"/>
                    <a:gd name="T22" fmla="*/ 56 w 130"/>
                    <a:gd name="T23" fmla="*/ 222 h 496"/>
                    <a:gd name="T24" fmla="*/ 51 w 130"/>
                    <a:gd name="T25" fmla="*/ 181 h 496"/>
                    <a:gd name="T26" fmla="*/ 45 w 130"/>
                    <a:gd name="T27" fmla="*/ 137 h 496"/>
                    <a:gd name="T28" fmla="*/ 35 w 130"/>
                    <a:gd name="T29" fmla="*/ 94 h 496"/>
                    <a:gd name="T30" fmla="*/ 24 w 130"/>
                    <a:gd name="T31" fmla="*/ 57 h 496"/>
                    <a:gd name="T32" fmla="*/ 6 w 130"/>
                    <a:gd name="T33" fmla="*/ 21 h 496"/>
                    <a:gd name="T34" fmla="*/ 0 w 130"/>
                    <a:gd name="T35" fmla="*/ 8 h 496"/>
                    <a:gd name="T36" fmla="*/ 7 w 130"/>
                    <a:gd name="T37" fmla="*/ 0 h 496"/>
                    <a:gd name="T38" fmla="*/ 19 w 130"/>
                    <a:gd name="T39" fmla="*/ 14 h 496"/>
                    <a:gd name="T40" fmla="*/ 35 w 130"/>
                    <a:gd name="T41" fmla="*/ 47 h 496"/>
                    <a:gd name="T42" fmla="*/ 47 w 130"/>
                    <a:gd name="T43" fmla="*/ 81 h 496"/>
                    <a:gd name="T44" fmla="*/ 56 w 130"/>
                    <a:gd name="T45" fmla="*/ 116 h 496"/>
                    <a:gd name="T46" fmla="*/ 63 w 130"/>
                    <a:gd name="T47" fmla="*/ 161 h 496"/>
                    <a:gd name="T48" fmla="*/ 69 w 130"/>
                    <a:gd name="T49" fmla="*/ 204 h 496"/>
                    <a:gd name="T50" fmla="*/ 77 w 130"/>
                    <a:gd name="T51" fmla="*/ 262 h 496"/>
                    <a:gd name="T52" fmla="*/ 84 w 130"/>
                    <a:gd name="T53" fmla="*/ 309 h 496"/>
                    <a:gd name="T54" fmla="*/ 87 w 130"/>
                    <a:gd name="T55" fmla="*/ 347 h 496"/>
                    <a:gd name="T56" fmla="*/ 90 w 130"/>
                    <a:gd name="T57" fmla="*/ 386 h 496"/>
                    <a:gd name="T58" fmla="*/ 96 w 130"/>
                    <a:gd name="T59" fmla="*/ 427 h 496"/>
                    <a:gd name="T60" fmla="*/ 104 w 130"/>
                    <a:gd name="T61" fmla="*/ 357 h 496"/>
                    <a:gd name="T62" fmla="*/ 114 w 130"/>
                    <a:gd name="T63" fmla="*/ 292 h 496"/>
                    <a:gd name="T64" fmla="*/ 129 w 130"/>
                    <a:gd name="T65" fmla="*/ 230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0" h="496">
                      <a:moveTo>
                        <a:pt x="129" y="230"/>
                      </a:moveTo>
                      <a:lnTo>
                        <a:pt x="118" y="330"/>
                      </a:lnTo>
                      <a:lnTo>
                        <a:pt x="107" y="411"/>
                      </a:lnTo>
                      <a:lnTo>
                        <a:pt x="100" y="471"/>
                      </a:lnTo>
                      <a:lnTo>
                        <a:pt x="101" y="495"/>
                      </a:lnTo>
                      <a:lnTo>
                        <a:pt x="86" y="495"/>
                      </a:lnTo>
                      <a:lnTo>
                        <a:pt x="81" y="460"/>
                      </a:lnTo>
                      <a:lnTo>
                        <a:pt x="79" y="408"/>
                      </a:lnTo>
                      <a:lnTo>
                        <a:pt x="73" y="358"/>
                      </a:lnTo>
                      <a:lnTo>
                        <a:pt x="70" y="321"/>
                      </a:lnTo>
                      <a:lnTo>
                        <a:pt x="64" y="268"/>
                      </a:lnTo>
                      <a:lnTo>
                        <a:pt x="56" y="222"/>
                      </a:lnTo>
                      <a:lnTo>
                        <a:pt x="51" y="181"/>
                      </a:lnTo>
                      <a:lnTo>
                        <a:pt x="45" y="137"/>
                      </a:lnTo>
                      <a:lnTo>
                        <a:pt x="35" y="94"/>
                      </a:lnTo>
                      <a:lnTo>
                        <a:pt x="24" y="57"/>
                      </a:lnTo>
                      <a:lnTo>
                        <a:pt x="6" y="21"/>
                      </a:lnTo>
                      <a:lnTo>
                        <a:pt x="0" y="8"/>
                      </a:lnTo>
                      <a:lnTo>
                        <a:pt x="7" y="0"/>
                      </a:lnTo>
                      <a:lnTo>
                        <a:pt x="19" y="14"/>
                      </a:lnTo>
                      <a:lnTo>
                        <a:pt x="35" y="47"/>
                      </a:lnTo>
                      <a:lnTo>
                        <a:pt x="47" y="81"/>
                      </a:lnTo>
                      <a:lnTo>
                        <a:pt x="56" y="116"/>
                      </a:lnTo>
                      <a:lnTo>
                        <a:pt x="63" y="161"/>
                      </a:lnTo>
                      <a:lnTo>
                        <a:pt x="69" y="204"/>
                      </a:lnTo>
                      <a:lnTo>
                        <a:pt x="77" y="262"/>
                      </a:lnTo>
                      <a:lnTo>
                        <a:pt x="84" y="309"/>
                      </a:lnTo>
                      <a:lnTo>
                        <a:pt x="87" y="347"/>
                      </a:lnTo>
                      <a:lnTo>
                        <a:pt x="90" y="386"/>
                      </a:lnTo>
                      <a:lnTo>
                        <a:pt x="96" y="427"/>
                      </a:lnTo>
                      <a:lnTo>
                        <a:pt x="104" y="357"/>
                      </a:lnTo>
                      <a:lnTo>
                        <a:pt x="114" y="292"/>
                      </a:lnTo>
                      <a:lnTo>
                        <a:pt x="129" y="230"/>
                      </a:lnTo>
                    </a:path>
                  </a:pathLst>
                </a:custGeom>
                <a:solidFill>
                  <a:srgbClr val="3C0023">
                    <a:alpha val="50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kumimoji="1" lang="zh-CN" altLang="en-US" sz="36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8" name="Freeform 24"/>
                <p:cNvSpPr>
                  <a:spLocks/>
                </p:cNvSpPr>
                <p:nvPr/>
              </p:nvSpPr>
              <p:spPr bwMode="ltGray">
                <a:xfrm>
                  <a:off x="2204" y="1606"/>
                  <a:ext cx="229" cy="358"/>
                </a:xfrm>
                <a:custGeom>
                  <a:avLst/>
                  <a:gdLst>
                    <a:gd name="T0" fmla="*/ 60 w 229"/>
                    <a:gd name="T1" fmla="*/ 58 h 358"/>
                    <a:gd name="T2" fmla="*/ 67 w 229"/>
                    <a:gd name="T3" fmla="*/ 44 h 358"/>
                    <a:gd name="T4" fmla="*/ 64 w 229"/>
                    <a:gd name="T5" fmla="*/ 5 h 358"/>
                    <a:gd name="T6" fmla="*/ 64 w 229"/>
                    <a:gd name="T7" fmla="*/ 5 h 358"/>
                    <a:gd name="T8" fmla="*/ 64 w 229"/>
                    <a:gd name="T9" fmla="*/ 5 h 358"/>
                    <a:gd name="T10" fmla="*/ 64 w 229"/>
                    <a:gd name="T11" fmla="*/ 5 h 358"/>
                    <a:gd name="T12" fmla="*/ 64 w 229"/>
                    <a:gd name="T13" fmla="*/ 5 h 358"/>
                    <a:gd name="T14" fmla="*/ 70 w 229"/>
                    <a:gd name="T15" fmla="*/ 2 h 358"/>
                    <a:gd name="T16" fmla="*/ 82 w 229"/>
                    <a:gd name="T17" fmla="*/ 66 h 358"/>
                    <a:gd name="T18" fmla="*/ 94 w 229"/>
                    <a:gd name="T19" fmla="*/ 39 h 358"/>
                    <a:gd name="T20" fmla="*/ 101 w 229"/>
                    <a:gd name="T21" fmla="*/ 5 h 358"/>
                    <a:gd name="T22" fmla="*/ 104 w 229"/>
                    <a:gd name="T23" fmla="*/ 5 h 358"/>
                    <a:gd name="T24" fmla="*/ 103 w 229"/>
                    <a:gd name="T25" fmla="*/ 5 h 358"/>
                    <a:gd name="T26" fmla="*/ 104 w 229"/>
                    <a:gd name="T27" fmla="*/ 5 h 358"/>
                    <a:gd name="T28" fmla="*/ 102 w 229"/>
                    <a:gd name="T29" fmla="*/ 5 h 358"/>
                    <a:gd name="T30" fmla="*/ 103 w 229"/>
                    <a:gd name="T31" fmla="*/ 5 h 358"/>
                    <a:gd name="T32" fmla="*/ 105 w 229"/>
                    <a:gd name="T33" fmla="*/ 47 h 358"/>
                    <a:gd name="T34" fmla="*/ 111 w 229"/>
                    <a:gd name="T35" fmla="*/ 88 h 358"/>
                    <a:gd name="T36" fmla="*/ 139 w 229"/>
                    <a:gd name="T37" fmla="*/ 79 h 358"/>
                    <a:gd name="T38" fmla="*/ 176 w 229"/>
                    <a:gd name="T39" fmla="*/ 81 h 358"/>
                    <a:gd name="T40" fmla="*/ 205 w 229"/>
                    <a:gd name="T41" fmla="*/ 104 h 358"/>
                    <a:gd name="T42" fmla="*/ 228 w 229"/>
                    <a:gd name="T43" fmla="*/ 155 h 358"/>
                    <a:gd name="T44" fmla="*/ 200 w 229"/>
                    <a:gd name="T45" fmla="*/ 147 h 358"/>
                    <a:gd name="T46" fmla="*/ 171 w 229"/>
                    <a:gd name="T47" fmla="*/ 131 h 358"/>
                    <a:gd name="T48" fmla="*/ 132 w 229"/>
                    <a:gd name="T49" fmla="*/ 121 h 358"/>
                    <a:gd name="T50" fmla="*/ 107 w 229"/>
                    <a:gd name="T51" fmla="*/ 125 h 358"/>
                    <a:gd name="T52" fmla="*/ 122 w 229"/>
                    <a:gd name="T53" fmla="*/ 150 h 358"/>
                    <a:gd name="T54" fmla="*/ 154 w 229"/>
                    <a:gd name="T55" fmla="*/ 165 h 358"/>
                    <a:gd name="T56" fmla="*/ 187 w 229"/>
                    <a:gd name="T57" fmla="*/ 175 h 358"/>
                    <a:gd name="T58" fmla="*/ 212 w 229"/>
                    <a:gd name="T59" fmla="*/ 212 h 358"/>
                    <a:gd name="T60" fmla="*/ 224 w 229"/>
                    <a:gd name="T61" fmla="*/ 262 h 358"/>
                    <a:gd name="T62" fmla="*/ 194 w 229"/>
                    <a:gd name="T63" fmla="*/ 231 h 358"/>
                    <a:gd name="T64" fmla="*/ 163 w 229"/>
                    <a:gd name="T65" fmla="*/ 199 h 358"/>
                    <a:gd name="T66" fmla="*/ 133 w 229"/>
                    <a:gd name="T67" fmla="*/ 172 h 358"/>
                    <a:gd name="T68" fmla="*/ 111 w 229"/>
                    <a:gd name="T69" fmla="*/ 159 h 358"/>
                    <a:gd name="T70" fmla="*/ 97 w 229"/>
                    <a:gd name="T71" fmla="*/ 185 h 358"/>
                    <a:gd name="T72" fmla="*/ 115 w 229"/>
                    <a:gd name="T73" fmla="*/ 245 h 358"/>
                    <a:gd name="T74" fmla="*/ 132 w 229"/>
                    <a:gd name="T75" fmla="*/ 312 h 358"/>
                    <a:gd name="T76" fmla="*/ 114 w 229"/>
                    <a:gd name="T77" fmla="*/ 328 h 358"/>
                    <a:gd name="T78" fmla="*/ 95 w 229"/>
                    <a:gd name="T79" fmla="*/ 236 h 358"/>
                    <a:gd name="T80" fmla="*/ 78 w 229"/>
                    <a:gd name="T81" fmla="*/ 179 h 358"/>
                    <a:gd name="T82" fmla="*/ 73 w 229"/>
                    <a:gd name="T83" fmla="*/ 197 h 358"/>
                    <a:gd name="T84" fmla="*/ 74 w 229"/>
                    <a:gd name="T85" fmla="*/ 186 h 358"/>
                    <a:gd name="T86" fmla="*/ 70 w 229"/>
                    <a:gd name="T87" fmla="*/ 206 h 358"/>
                    <a:gd name="T88" fmla="*/ 51 w 229"/>
                    <a:gd name="T89" fmla="*/ 257 h 358"/>
                    <a:gd name="T90" fmla="*/ 32 w 229"/>
                    <a:gd name="T91" fmla="*/ 322 h 358"/>
                    <a:gd name="T92" fmla="*/ 28 w 229"/>
                    <a:gd name="T93" fmla="*/ 304 h 358"/>
                    <a:gd name="T94" fmla="*/ 38 w 229"/>
                    <a:gd name="T95" fmla="*/ 249 h 358"/>
                    <a:gd name="T96" fmla="*/ 59 w 229"/>
                    <a:gd name="T97" fmla="*/ 189 h 358"/>
                    <a:gd name="T98" fmla="*/ 82 w 229"/>
                    <a:gd name="T99" fmla="*/ 143 h 358"/>
                    <a:gd name="T100" fmla="*/ 65 w 229"/>
                    <a:gd name="T101" fmla="*/ 139 h 358"/>
                    <a:gd name="T102" fmla="*/ 40 w 229"/>
                    <a:gd name="T103" fmla="*/ 189 h 358"/>
                    <a:gd name="T104" fmla="*/ 18 w 229"/>
                    <a:gd name="T105" fmla="*/ 243 h 358"/>
                    <a:gd name="T106" fmla="*/ 2 w 229"/>
                    <a:gd name="T107" fmla="*/ 278 h 358"/>
                    <a:gd name="T108" fmla="*/ 13 w 229"/>
                    <a:gd name="T109" fmla="*/ 229 h 358"/>
                    <a:gd name="T110" fmla="*/ 37 w 229"/>
                    <a:gd name="T111" fmla="*/ 179 h 358"/>
                    <a:gd name="T112" fmla="*/ 70 w 229"/>
                    <a:gd name="T113" fmla="*/ 130 h 358"/>
                    <a:gd name="T114" fmla="*/ 62 w 229"/>
                    <a:gd name="T115" fmla="*/ 99 h 358"/>
                    <a:gd name="T116" fmla="*/ 37 w 229"/>
                    <a:gd name="T117" fmla="*/ 59 h 358"/>
                    <a:gd name="T118" fmla="*/ 11 w 229"/>
                    <a:gd name="T119" fmla="*/ 12 h 358"/>
                    <a:gd name="T120" fmla="*/ 14 w 229"/>
                    <a:gd name="T121" fmla="*/ 5 h 358"/>
                    <a:gd name="T122" fmla="*/ 27 w 229"/>
                    <a:gd name="T123" fmla="*/ 5 h 358"/>
                    <a:gd name="T124" fmla="*/ 31 w 229"/>
                    <a:gd name="T125" fmla="*/ 10 h 3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29" h="358">
                      <a:moveTo>
                        <a:pt x="43" y="31"/>
                      </a:moveTo>
                      <a:lnTo>
                        <a:pt x="47" y="39"/>
                      </a:lnTo>
                      <a:lnTo>
                        <a:pt x="51" y="44"/>
                      </a:lnTo>
                      <a:lnTo>
                        <a:pt x="55" y="51"/>
                      </a:lnTo>
                      <a:lnTo>
                        <a:pt x="60" y="58"/>
                      </a:lnTo>
                      <a:lnTo>
                        <a:pt x="64" y="63"/>
                      </a:lnTo>
                      <a:lnTo>
                        <a:pt x="68" y="66"/>
                      </a:lnTo>
                      <a:lnTo>
                        <a:pt x="72" y="69"/>
                      </a:lnTo>
                      <a:lnTo>
                        <a:pt x="70" y="58"/>
                      </a:lnTo>
                      <a:lnTo>
                        <a:pt x="67" y="44"/>
                      </a:lnTo>
                      <a:lnTo>
                        <a:pt x="65" y="30"/>
                      </a:lnTo>
                      <a:lnTo>
                        <a:pt x="63" y="1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9" y="5"/>
                      </a:lnTo>
                      <a:lnTo>
                        <a:pt x="70" y="5"/>
                      </a:lnTo>
                      <a:lnTo>
                        <a:pt x="70" y="2"/>
                      </a:lnTo>
                      <a:lnTo>
                        <a:pt x="73" y="16"/>
                      </a:lnTo>
                      <a:lnTo>
                        <a:pt x="76" y="30"/>
                      </a:lnTo>
                      <a:lnTo>
                        <a:pt x="78" y="41"/>
                      </a:lnTo>
                      <a:lnTo>
                        <a:pt x="81" y="56"/>
                      </a:lnTo>
                      <a:lnTo>
                        <a:pt x="82" y="66"/>
                      </a:lnTo>
                      <a:lnTo>
                        <a:pt x="84" y="71"/>
                      </a:lnTo>
                      <a:lnTo>
                        <a:pt x="87" y="66"/>
                      </a:lnTo>
                      <a:lnTo>
                        <a:pt x="89" y="59"/>
                      </a:lnTo>
                      <a:lnTo>
                        <a:pt x="93" y="52"/>
                      </a:lnTo>
                      <a:lnTo>
                        <a:pt x="94" y="39"/>
                      </a:lnTo>
                      <a:lnTo>
                        <a:pt x="95" y="30"/>
                      </a:lnTo>
                      <a:lnTo>
                        <a:pt x="96" y="14"/>
                      </a:lnTo>
                      <a:lnTo>
                        <a:pt x="96" y="0"/>
                      </a:lnTo>
                      <a:lnTo>
                        <a:pt x="96" y="0"/>
                      </a:lnTo>
                      <a:lnTo>
                        <a:pt x="101" y="5"/>
                      </a:lnTo>
                      <a:lnTo>
                        <a:pt x="102" y="5"/>
                      </a:lnTo>
                      <a:lnTo>
                        <a:pt x="103" y="5"/>
                      </a:lnTo>
                      <a:lnTo>
                        <a:pt x="104" y="5"/>
                      </a:lnTo>
                      <a:lnTo>
                        <a:pt x="105" y="5"/>
                      </a:lnTo>
                      <a:lnTo>
                        <a:pt x="104" y="5"/>
                      </a:lnTo>
                      <a:lnTo>
                        <a:pt x="102" y="5"/>
                      </a:lnTo>
                      <a:lnTo>
                        <a:pt x="103" y="5"/>
                      </a:lnTo>
                      <a:lnTo>
                        <a:pt x="103" y="5"/>
                      </a:lnTo>
                      <a:lnTo>
                        <a:pt x="105" y="5"/>
                      </a:lnTo>
                      <a:lnTo>
                        <a:pt x="103" y="5"/>
                      </a:lnTo>
                      <a:lnTo>
                        <a:pt x="101" y="5"/>
                      </a:lnTo>
                      <a:lnTo>
                        <a:pt x="102" y="5"/>
                      </a:lnTo>
                      <a:lnTo>
                        <a:pt x="102" y="5"/>
                      </a:lnTo>
                      <a:lnTo>
                        <a:pt x="101" y="5"/>
                      </a:lnTo>
                      <a:lnTo>
                        <a:pt x="104" y="5"/>
                      </a:lnTo>
                      <a:lnTo>
                        <a:pt x="103" y="5"/>
                      </a:lnTo>
                      <a:lnTo>
                        <a:pt x="100" y="5"/>
                      </a:lnTo>
                      <a:lnTo>
                        <a:pt x="101" y="5"/>
                      </a:lnTo>
                      <a:lnTo>
                        <a:pt x="103" y="5"/>
                      </a:lnTo>
                      <a:lnTo>
                        <a:pt x="102" y="5"/>
                      </a:lnTo>
                      <a:lnTo>
                        <a:pt x="104" y="5"/>
                      </a:lnTo>
                      <a:lnTo>
                        <a:pt x="104" y="5"/>
                      </a:lnTo>
                      <a:lnTo>
                        <a:pt x="102" y="5"/>
                      </a:lnTo>
                      <a:lnTo>
                        <a:pt x="107" y="5"/>
                      </a:lnTo>
                      <a:lnTo>
                        <a:pt x="103" y="5"/>
                      </a:lnTo>
                      <a:lnTo>
                        <a:pt x="104" y="5"/>
                      </a:lnTo>
                      <a:lnTo>
                        <a:pt x="107" y="2"/>
                      </a:lnTo>
                      <a:lnTo>
                        <a:pt x="107" y="15"/>
                      </a:lnTo>
                      <a:lnTo>
                        <a:pt x="106" y="31"/>
                      </a:lnTo>
                      <a:lnTo>
                        <a:pt x="105" y="47"/>
                      </a:lnTo>
                      <a:lnTo>
                        <a:pt x="103" y="66"/>
                      </a:lnTo>
                      <a:lnTo>
                        <a:pt x="102" y="83"/>
                      </a:lnTo>
                      <a:lnTo>
                        <a:pt x="101" y="100"/>
                      </a:lnTo>
                      <a:lnTo>
                        <a:pt x="105" y="95"/>
                      </a:lnTo>
                      <a:lnTo>
                        <a:pt x="111" y="88"/>
                      </a:lnTo>
                      <a:lnTo>
                        <a:pt x="118" y="80"/>
                      </a:lnTo>
                      <a:lnTo>
                        <a:pt x="123" y="78"/>
                      </a:lnTo>
                      <a:lnTo>
                        <a:pt x="129" y="76"/>
                      </a:lnTo>
                      <a:lnTo>
                        <a:pt x="134" y="79"/>
                      </a:lnTo>
                      <a:lnTo>
                        <a:pt x="139" y="79"/>
                      </a:lnTo>
                      <a:lnTo>
                        <a:pt x="146" y="81"/>
                      </a:lnTo>
                      <a:lnTo>
                        <a:pt x="154" y="83"/>
                      </a:lnTo>
                      <a:lnTo>
                        <a:pt x="162" y="83"/>
                      </a:lnTo>
                      <a:lnTo>
                        <a:pt x="169" y="81"/>
                      </a:lnTo>
                      <a:lnTo>
                        <a:pt x="176" y="81"/>
                      </a:lnTo>
                      <a:lnTo>
                        <a:pt x="182" y="83"/>
                      </a:lnTo>
                      <a:lnTo>
                        <a:pt x="188" y="88"/>
                      </a:lnTo>
                      <a:lnTo>
                        <a:pt x="195" y="93"/>
                      </a:lnTo>
                      <a:lnTo>
                        <a:pt x="200" y="98"/>
                      </a:lnTo>
                      <a:lnTo>
                        <a:pt x="205" y="104"/>
                      </a:lnTo>
                      <a:lnTo>
                        <a:pt x="211" y="112"/>
                      </a:lnTo>
                      <a:lnTo>
                        <a:pt x="214" y="117"/>
                      </a:lnTo>
                      <a:lnTo>
                        <a:pt x="220" y="129"/>
                      </a:lnTo>
                      <a:lnTo>
                        <a:pt x="223" y="142"/>
                      </a:lnTo>
                      <a:lnTo>
                        <a:pt x="228" y="155"/>
                      </a:lnTo>
                      <a:lnTo>
                        <a:pt x="223" y="156"/>
                      </a:lnTo>
                      <a:lnTo>
                        <a:pt x="217" y="154"/>
                      </a:lnTo>
                      <a:lnTo>
                        <a:pt x="210" y="152"/>
                      </a:lnTo>
                      <a:lnTo>
                        <a:pt x="205" y="150"/>
                      </a:lnTo>
                      <a:lnTo>
                        <a:pt x="200" y="147"/>
                      </a:lnTo>
                      <a:lnTo>
                        <a:pt x="195" y="143"/>
                      </a:lnTo>
                      <a:lnTo>
                        <a:pt x="189" y="138"/>
                      </a:lnTo>
                      <a:lnTo>
                        <a:pt x="184" y="135"/>
                      </a:lnTo>
                      <a:lnTo>
                        <a:pt x="179" y="133"/>
                      </a:lnTo>
                      <a:lnTo>
                        <a:pt x="171" y="131"/>
                      </a:lnTo>
                      <a:lnTo>
                        <a:pt x="162" y="129"/>
                      </a:lnTo>
                      <a:lnTo>
                        <a:pt x="154" y="126"/>
                      </a:lnTo>
                      <a:lnTo>
                        <a:pt x="146" y="124"/>
                      </a:lnTo>
                      <a:lnTo>
                        <a:pt x="138" y="122"/>
                      </a:lnTo>
                      <a:lnTo>
                        <a:pt x="132" y="121"/>
                      </a:lnTo>
                      <a:lnTo>
                        <a:pt x="128" y="120"/>
                      </a:lnTo>
                      <a:lnTo>
                        <a:pt x="122" y="120"/>
                      </a:lnTo>
                      <a:lnTo>
                        <a:pt x="116" y="121"/>
                      </a:lnTo>
                      <a:lnTo>
                        <a:pt x="112" y="122"/>
                      </a:lnTo>
                      <a:lnTo>
                        <a:pt x="107" y="125"/>
                      </a:lnTo>
                      <a:lnTo>
                        <a:pt x="100" y="129"/>
                      </a:lnTo>
                      <a:lnTo>
                        <a:pt x="105" y="135"/>
                      </a:lnTo>
                      <a:lnTo>
                        <a:pt x="111" y="140"/>
                      </a:lnTo>
                      <a:lnTo>
                        <a:pt x="116" y="147"/>
                      </a:lnTo>
                      <a:lnTo>
                        <a:pt x="122" y="150"/>
                      </a:lnTo>
                      <a:lnTo>
                        <a:pt x="129" y="155"/>
                      </a:lnTo>
                      <a:lnTo>
                        <a:pt x="133" y="158"/>
                      </a:lnTo>
                      <a:lnTo>
                        <a:pt x="139" y="159"/>
                      </a:lnTo>
                      <a:lnTo>
                        <a:pt x="147" y="162"/>
                      </a:lnTo>
                      <a:lnTo>
                        <a:pt x="154" y="165"/>
                      </a:lnTo>
                      <a:lnTo>
                        <a:pt x="161" y="167"/>
                      </a:lnTo>
                      <a:lnTo>
                        <a:pt x="168" y="169"/>
                      </a:lnTo>
                      <a:lnTo>
                        <a:pt x="174" y="170"/>
                      </a:lnTo>
                      <a:lnTo>
                        <a:pt x="181" y="174"/>
                      </a:lnTo>
                      <a:lnTo>
                        <a:pt x="187" y="175"/>
                      </a:lnTo>
                      <a:lnTo>
                        <a:pt x="191" y="179"/>
                      </a:lnTo>
                      <a:lnTo>
                        <a:pt x="197" y="186"/>
                      </a:lnTo>
                      <a:lnTo>
                        <a:pt x="202" y="193"/>
                      </a:lnTo>
                      <a:lnTo>
                        <a:pt x="206" y="202"/>
                      </a:lnTo>
                      <a:lnTo>
                        <a:pt x="212" y="212"/>
                      </a:lnTo>
                      <a:lnTo>
                        <a:pt x="214" y="218"/>
                      </a:lnTo>
                      <a:lnTo>
                        <a:pt x="217" y="229"/>
                      </a:lnTo>
                      <a:lnTo>
                        <a:pt x="219" y="240"/>
                      </a:lnTo>
                      <a:lnTo>
                        <a:pt x="221" y="253"/>
                      </a:lnTo>
                      <a:lnTo>
                        <a:pt x="224" y="262"/>
                      </a:lnTo>
                      <a:lnTo>
                        <a:pt x="219" y="257"/>
                      </a:lnTo>
                      <a:lnTo>
                        <a:pt x="212" y="250"/>
                      </a:lnTo>
                      <a:lnTo>
                        <a:pt x="206" y="245"/>
                      </a:lnTo>
                      <a:lnTo>
                        <a:pt x="200" y="238"/>
                      </a:lnTo>
                      <a:lnTo>
                        <a:pt x="194" y="231"/>
                      </a:lnTo>
                      <a:lnTo>
                        <a:pt x="188" y="226"/>
                      </a:lnTo>
                      <a:lnTo>
                        <a:pt x="182" y="219"/>
                      </a:lnTo>
                      <a:lnTo>
                        <a:pt x="176" y="213"/>
                      </a:lnTo>
                      <a:lnTo>
                        <a:pt x="169" y="206"/>
                      </a:lnTo>
                      <a:lnTo>
                        <a:pt x="163" y="199"/>
                      </a:lnTo>
                      <a:lnTo>
                        <a:pt x="158" y="194"/>
                      </a:lnTo>
                      <a:lnTo>
                        <a:pt x="151" y="187"/>
                      </a:lnTo>
                      <a:lnTo>
                        <a:pt x="145" y="182"/>
                      </a:lnTo>
                      <a:lnTo>
                        <a:pt x="139" y="177"/>
                      </a:lnTo>
                      <a:lnTo>
                        <a:pt x="133" y="172"/>
                      </a:lnTo>
                      <a:lnTo>
                        <a:pt x="129" y="170"/>
                      </a:lnTo>
                      <a:lnTo>
                        <a:pt x="125" y="166"/>
                      </a:lnTo>
                      <a:lnTo>
                        <a:pt x="119" y="162"/>
                      </a:lnTo>
                      <a:lnTo>
                        <a:pt x="115" y="158"/>
                      </a:lnTo>
                      <a:lnTo>
                        <a:pt x="111" y="159"/>
                      </a:lnTo>
                      <a:lnTo>
                        <a:pt x="107" y="162"/>
                      </a:lnTo>
                      <a:lnTo>
                        <a:pt x="103" y="161"/>
                      </a:lnTo>
                      <a:lnTo>
                        <a:pt x="99" y="158"/>
                      </a:lnTo>
                      <a:lnTo>
                        <a:pt x="98" y="170"/>
                      </a:lnTo>
                      <a:lnTo>
                        <a:pt x="97" y="185"/>
                      </a:lnTo>
                      <a:lnTo>
                        <a:pt x="100" y="197"/>
                      </a:lnTo>
                      <a:lnTo>
                        <a:pt x="102" y="211"/>
                      </a:lnTo>
                      <a:lnTo>
                        <a:pt x="107" y="220"/>
                      </a:lnTo>
                      <a:lnTo>
                        <a:pt x="111" y="231"/>
                      </a:lnTo>
                      <a:lnTo>
                        <a:pt x="115" y="245"/>
                      </a:lnTo>
                      <a:lnTo>
                        <a:pt x="119" y="259"/>
                      </a:lnTo>
                      <a:lnTo>
                        <a:pt x="123" y="268"/>
                      </a:lnTo>
                      <a:lnTo>
                        <a:pt x="127" y="278"/>
                      </a:lnTo>
                      <a:lnTo>
                        <a:pt x="131" y="297"/>
                      </a:lnTo>
                      <a:lnTo>
                        <a:pt x="132" y="312"/>
                      </a:lnTo>
                      <a:lnTo>
                        <a:pt x="135" y="331"/>
                      </a:lnTo>
                      <a:lnTo>
                        <a:pt x="138" y="349"/>
                      </a:lnTo>
                      <a:lnTo>
                        <a:pt x="125" y="349"/>
                      </a:lnTo>
                      <a:lnTo>
                        <a:pt x="122" y="349"/>
                      </a:lnTo>
                      <a:lnTo>
                        <a:pt x="114" y="328"/>
                      </a:lnTo>
                      <a:lnTo>
                        <a:pt x="108" y="307"/>
                      </a:lnTo>
                      <a:lnTo>
                        <a:pt x="103" y="290"/>
                      </a:lnTo>
                      <a:lnTo>
                        <a:pt x="100" y="273"/>
                      </a:lnTo>
                      <a:lnTo>
                        <a:pt x="98" y="255"/>
                      </a:lnTo>
                      <a:lnTo>
                        <a:pt x="95" y="236"/>
                      </a:lnTo>
                      <a:lnTo>
                        <a:pt x="90" y="209"/>
                      </a:lnTo>
                      <a:lnTo>
                        <a:pt x="87" y="200"/>
                      </a:lnTo>
                      <a:lnTo>
                        <a:pt x="84" y="184"/>
                      </a:lnTo>
                      <a:lnTo>
                        <a:pt x="81" y="177"/>
                      </a:lnTo>
                      <a:lnTo>
                        <a:pt x="78" y="179"/>
                      </a:lnTo>
                      <a:lnTo>
                        <a:pt x="75" y="181"/>
                      </a:lnTo>
                      <a:lnTo>
                        <a:pt x="74" y="191"/>
                      </a:lnTo>
                      <a:lnTo>
                        <a:pt x="74" y="186"/>
                      </a:lnTo>
                      <a:lnTo>
                        <a:pt x="74" y="192"/>
                      </a:lnTo>
                      <a:lnTo>
                        <a:pt x="73" y="197"/>
                      </a:lnTo>
                      <a:lnTo>
                        <a:pt x="72" y="198"/>
                      </a:lnTo>
                      <a:lnTo>
                        <a:pt x="74" y="197"/>
                      </a:lnTo>
                      <a:lnTo>
                        <a:pt x="73" y="194"/>
                      </a:lnTo>
                      <a:lnTo>
                        <a:pt x="74" y="189"/>
                      </a:lnTo>
                      <a:lnTo>
                        <a:pt x="74" y="186"/>
                      </a:lnTo>
                      <a:lnTo>
                        <a:pt x="74" y="187"/>
                      </a:lnTo>
                      <a:lnTo>
                        <a:pt x="74" y="192"/>
                      </a:lnTo>
                      <a:lnTo>
                        <a:pt x="75" y="197"/>
                      </a:lnTo>
                      <a:lnTo>
                        <a:pt x="73" y="198"/>
                      </a:lnTo>
                      <a:lnTo>
                        <a:pt x="70" y="206"/>
                      </a:lnTo>
                      <a:lnTo>
                        <a:pt x="65" y="218"/>
                      </a:lnTo>
                      <a:lnTo>
                        <a:pt x="61" y="227"/>
                      </a:lnTo>
                      <a:lnTo>
                        <a:pt x="58" y="236"/>
                      </a:lnTo>
                      <a:lnTo>
                        <a:pt x="54" y="248"/>
                      </a:lnTo>
                      <a:lnTo>
                        <a:pt x="51" y="257"/>
                      </a:lnTo>
                      <a:lnTo>
                        <a:pt x="47" y="268"/>
                      </a:lnTo>
                      <a:lnTo>
                        <a:pt x="43" y="280"/>
                      </a:lnTo>
                      <a:lnTo>
                        <a:pt x="40" y="293"/>
                      </a:lnTo>
                      <a:lnTo>
                        <a:pt x="36" y="307"/>
                      </a:lnTo>
                      <a:lnTo>
                        <a:pt x="32" y="322"/>
                      </a:lnTo>
                      <a:lnTo>
                        <a:pt x="29" y="339"/>
                      </a:lnTo>
                      <a:lnTo>
                        <a:pt x="24" y="357"/>
                      </a:lnTo>
                      <a:lnTo>
                        <a:pt x="26" y="335"/>
                      </a:lnTo>
                      <a:lnTo>
                        <a:pt x="27" y="321"/>
                      </a:lnTo>
                      <a:lnTo>
                        <a:pt x="28" y="304"/>
                      </a:lnTo>
                      <a:lnTo>
                        <a:pt x="29" y="295"/>
                      </a:lnTo>
                      <a:lnTo>
                        <a:pt x="31" y="287"/>
                      </a:lnTo>
                      <a:lnTo>
                        <a:pt x="33" y="273"/>
                      </a:lnTo>
                      <a:lnTo>
                        <a:pt x="36" y="260"/>
                      </a:lnTo>
                      <a:lnTo>
                        <a:pt x="38" y="249"/>
                      </a:lnTo>
                      <a:lnTo>
                        <a:pt x="43" y="236"/>
                      </a:lnTo>
                      <a:lnTo>
                        <a:pt x="47" y="224"/>
                      </a:lnTo>
                      <a:lnTo>
                        <a:pt x="52" y="211"/>
                      </a:lnTo>
                      <a:lnTo>
                        <a:pt x="56" y="197"/>
                      </a:lnTo>
                      <a:lnTo>
                        <a:pt x="59" y="189"/>
                      </a:lnTo>
                      <a:lnTo>
                        <a:pt x="63" y="181"/>
                      </a:lnTo>
                      <a:lnTo>
                        <a:pt x="68" y="172"/>
                      </a:lnTo>
                      <a:lnTo>
                        <a:pt x="73" y="164"/>
                      </a:lnTo>
                      <a:lnTo>
                        <a:pt x="77" y="154"/>
                      </a:lnTo>
                      <a:lnTo>
                        <a:pt x="82" y="143"/>
                      </a:lnTo>
                      <a:lnTo>
                        <a:pt x="80" y="139"/>
                      </a:lnTo>
                      <a:lnTo>
                        <a:pt x="76" y="133"/>
                      </a:lnTo>
                      <a:lnTo>
                        <a:pt x="73" y="129"/>
                      </a:lnTo>
                      <a:lnTo>
                        <a:pt x="70" y="132"/>
                      </a:lnTo>
                      <a:lnTo>
                        <a:pt x="65" y="139"/>
                      </a:lnTo>
                      <a:lnTo>
                        <a:pt x="60" y="147"/>
                      </a:lnTo>
                      <a:lnTo>
                        <a:pt x="55" y="154"/>
                      </a:lnTo>
                      <a:lnTo>
                        <a:pt x="51" y="164"/>
                      </a:lnTo>
                      <a:lnTo>
                        <a:pt x="45" y="177"/>
                      </a:lnTo>
                      <a:lnTo>
                        <a:pt x="40" y="189"/>
                      </a:lnTo>
                      <a:lnTo>
                        <a:pt x="36" y="199"/>
                      </a:lnTo>
                      <a:lnTo>
                        <a:pt x="31" y="207"/>
                      </a:lnTo>
                      <a:lnTo>
                        <a:pt x="27" y="218"/>
                      </a:lnTo>
                      <a:lnTo>
                        <a:pt x="22" y="230"/>
                      </a:lnTo>
                      <a:lnTo>
                        <a:pt x="18" y="243"/>
                      </a:lnTo>
                      <a:lnTo>
                        <a:pt x="14" y="255"/>
                      </a:lnTo>
                      <a:lnTo>
                        <a:pt x="9" y="268"/>
                      </a:lnTo>
                      <a:lnTo>
                        <a:pt x="5" y="282"/>
                      </a:lnTo>
                      <a:lnTo>
                        <a:pt x="0" y="298"/>
                      </a:lnTo>
                      <a:lnTo>
                        <a:pt x="2" y="278"/>
                      </a:lnTo>
                      <a:lnTo>
                        <a:pt x="4" y="262"/>
                      </a:lnTo>
                      <a:lnTo>
                        <a:pt x="5" y="248"/>
                      </a:lnTo>
                      <a:lnTo>
                        <a:pt x="6" y="244"/>
                      </a:lnTo>
                      <a:lnTo>
                        <a:pt x="9" y="238"/>
                      </a:lnTo>
                      <a:lnTo>
                        <a:pt x="13" y="229"/>
                      </a:lnTo>
                      <a:lnTo>
                        <a:pt x="17" y="219"/>
                      </a:lnTo>
                      <a:lnTo>
                        <a:pt x="22" y="209"/>
                      </a:lnTo>
                      <a:lnTo>
                        <a:pt x="27" y="199"/>
                      </a:lnTo>
                      <a:lnTo>
                        <a:pt x="33" y="187"/>
                      </a:lnTo>
                      <a:lnTo>
                        <a:pt x="37" y="179"/>
                      </a:lnTo>
                      <a:lnTo>
                        <a:pt x="43" y="170"/>
                      </a:lnTo>
                      <a:lnTo>
                        <a:pt x="49" y="159"/>
                      </a:lnTo>
                      <a:lnTo>
                        <a:pt x="55" y="149"/>
                      </a:lnTo>
                      <a:lnTo>
                        <a:pt x="60" y="142"/>
                      </a:lnTo>
                      <a:lnTo>
                        <a:pt x="70" y="130"/>
                      </a:lnTo>
                      <a:lnTo>
                        <a:pt x="75" y="125"/>
                      </a:lnTo>
                      <a:lnTo>
                        <a:pt x="78" y="123"/>
                      </a:lnTo>
                      <a:lnTo>
                        <a:pt x="73" y="117"/>
                      </a:lnTo>
                      <a:lnTo>
                        <a:pt x="67" y="108"/>
                      </a:lnTo>
                      <a:lnTo>
                        <a:pt x="62" y="99"/>
                      </a:lnTo>
                      <a:lnTo>
                        <a:pt x="57" y="92"/>
                      </a:lnTo>
                      <a:lnTo>
                        <a:pt x="52" y="85"/>
                      </a:lnTo>
                      <a:lnTo>
                        <a:pt x="47" y="78"/>
                      </a:lnTo>
                      <a:lnTo>
                        <a:pt x="43" y="71"/>
                      </a:lnTo>
                      <a:lnTo>
                        <a:pt x="37" y="59"/>
                      </a:lnTo>
                      <a:lnTo>
                        <a:pt x="32" y="48"/>
                      </a:lnTo>
                      <a:lnTo>
                        <a:pt x="26" y="38"/>
                      </a:lnTo>
                      <a:lnTo>
                        <a:pt x="19" y="26"/>
                      </a:lnTo>
                      <a:lnTo>
                        <a:pt x="14" y="19"/>
                      </a:lnTo>
                      <a:lnTo>
                        <a:pt x="11" y="12"/>
                      </a:lnTo>
                      <a:lnTo>
                        <a:pt x="7" y="4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27" y="5"/>
                      </a:lnTo>
                      <a:lnTo>
                        <a:pt x="27" y="5"/>
                      </a:lnTo>
                      <a:lnTo>
                        <a:pt x="27" y="5"/>
                      </a:lnTo>
                      <a:lnTo>
                        <a:pt x="27" y="5"/>
                      </a:lnTo>
                      <a:lnTo>
                        <a:pt x="27" y="5"/>
                      </a:lnTo>
                      <a:lnTo>
                        <a:pt x="31" y="10"/>
                      </a:lnTo>
                      <a:lnTo>
                        <a:pt x="37" y="22"/>
                      </a:lnTo>
                      <a:lnTo>
                        <a:pt x="43" y="31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kumimoji="1" lang="zh-CN" altLang="en-US" sz="36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endParaRPr>
                </a:p>
              </p:txBody>
            </p:sp>
            <p:grpSp>
              <p:nvGrpSpPr>
                <p:cNvPr id="1049" name="Group 25"/>
                <p:cNvGrpSpPr>
                  <a:grpSpLocks/>
                </p:cNvGrpSpPr>
                <p:nvPr/>
              </p:nvGrpSpPr>
              <p:grpSpPr bwMode="auto">
                <a:xfrm>
                  <a:off x="1985" y="1419"/>
                  <a:ext cx="465" cy="349"/>
                  <a:chOff x="1985" y="1419"/>
                  <a:chExt cx="465" cy="349"/>
                </a:xfrm>
              </p:grpSpPr>
              <p:sp>
                <p:nvSpPr>
                  <p:cNvPr id="1050" name="Freeform 26"/>
                  <p:cNvSpPr>
                    <a:spLocks/>
                  </p:cNvSpPr>
                  <p:nvPr/>
                </p:nvSpPr>
                <p:spPr bwMode="ltGray">
                  <a:xfrm>
                    <a:off x="2030" y="1419"/>
                    <a:ext cx="420" cy="326"/>
                  </a:xfrm>
                  <a:custGeom>
                    <a:avLst/>
                    <a:gdLst>
                      <a:gd name="T0" fmla="*/ 159 w 420"/>
                      <a:gd name="T1" fmla="*/ 41 h 326"/>
                      <a:gd name="T2" fmla="*/ 193 w 420"/>
                      <a:gd name="T3" fmla="*/ 13 h 326"/>
                      <a:gd name="T4" fmla="*/ 233 w 420"/>
                      <a:gd name="T5" fmla="*/ 2 h 326"/>
                      <a:gd name="T6" fmla="*/ 279 w 420"/>
                      <a:gd name="T7" fmla="*/ 2 h 326"/>
                      <a:gd name="T8" fmla="*/ 290 w 420"/>
                      <a:gd name="T9" fmla="*/ 6 h 326"/>
                      <a:gd name="T10" fmla="*/ 260 w 420"/>
                      <a:gd name="T11" fmla="*/ 14 h 326"/>
                      <a:gd name="T12" fmla="*/ 225 w 420"/>
                      <a:gd name="T13" fmla="*/ 25 h 326"/>
                      <a:gd name="T14" fmla="*/ 186 w 420"/>
                      <a:gd name="T15" fmla="*/ 52 h 326"/>
                      <a:gd name="T16" fmla="*/ 183 w 420"/>
                      <a:gd name="T17" fmla="*/ 89 h 326"/>
                      <a:gd name="T18" fmla="*/ 240 w 420"/>
                      <a:gd name="T19" fmla="*/ 66 h 326"/>
                      <a:gd name="T20" fmla="*/ 288 w 420"/>
                      <a:gd name="T21" fmla="*/ 64 h 326"/>
                      <a:gd name="T22" fmla="*/ 338 w 420"/>
                      <a:gd name="T23" fmla="*/ 69 h 326"/>
                      <a:gd name="T24" fmla="*/ 397 w 420"/>
                      <a:gd name="T25" fmla="*/ 75 h 326"/>
                      <a:gd name="T26" fmla="*/ 398 w 420"/>
                      <a:gd name="T27" fmla="*/ 76 h 326"/>
                      <a:gd name="T28" fmla="*/ 341 w 420"/>
                      <a:gd name="T29" fmla="*/ 79 h 326"/>
                      <a:gd name="T30" fmla="*/ 288 w 420"/>
                      <a:gd name="T31" fmla="*/ 80 h 326"/>
                      <a:gd name="T32" fmla="*/ 242 w 420"/>
                      <a:gd name="T33" fmla="*/ 86 h 326"/>
                      <a:gd name="T34" fmla="*/ 191 w 420"/>
                      <a:gd name="T35" fmla="*/ 98 h 326"/>
                      <a:gd name="T36" fmla="*/ 212 w 420"/>
                      <a:gd name="T37" fmla="*/ 118 h 326"/>
                      <a:gd name="T38" fmla="*/ 227 w 420"/>
                      <a:gd name="T39" fmla="*/ 136 h 326"/>
                      <a:gd name="T40" fmla="*/ 175 w 420"/>
                      <a:gd name="T41" fmla="*/ 119 h 326"/>
                      <a:gd name="T42" fmla="*/ 165 w 420"/>
                      <a:gd name="T43" fmla="*/ 129 h 326"/>
                      <a:gd name="T44" fmla="*/ 221 w 420"/>
                      <a:gd name="T45" fmla="*/ 138 h 326"/>
                      <a:gd name="T46" fmla="*/ 269 w 420"/>
                      <a:gd name="T47" fmla="*/ 150 h 326"/>
                      <a:gd name="T48" fmla="*/ 306 w 420"/>
                      <a:gd name="T49" fmla="*/ 181 h 326"/>
                      <a:gd name="T50" fmla="*/ 335 w 420"/>
                      <a:gd name="T51" fmla="*/ 223 h 326"/>
                      <a:gd name="T52" fmla="*/ 329 w 420"/>
                      <a:gd name="T53" fmla="*/ 231 h 326"/>
                      <a:gd name="T54" fmla="*/ 290 w 420"/>
                      <a:gd name="T55" fmla="*/ 204 h 326"/>
                      <a:gd name="T56" fmla="*/ 248 w 420"/>
                      <a:gd name="T57" fmla="*/ 174 h 326"/>
                      <a:gd name="T58" fmla="*/ 202 w 420"/>
                      <a:gd name="T59" fmla="*/ 154 h 326"/>
                      <a:gd name="T60" fmla="*/ 173 w 420"/>
                      <a:gd name="T61" fmla="*/ 148 h 326"/>
                      <a:gd name="T62" fmla="*/ 196 w 420"/>
                      <a:gd name="T63" fmla="*/ 181 h 326"/>
                      <a:gd name="T64" fmla="*/ 227 w 420"/>
                      <a:gd name="T65" fmla="*/ 223 h 326"/>
                      <a:gd name="T66" fmla="*/ 244 w 420"/>
                      <a:gd name="T67" fmla="*/ 262 h 326"/>
                      <a:gd name="T68" fmla="*/ 243 w 420"/>
                      <a:gd name="T69" fmla="*/ 299 h 326"/>
                      <a:gd name="T70" fmla="*/ 222 w 420"/>
                      <a:gd name="T71" fmla="*/ 259 h 326"/>
                      <a:gd name="T72" fmla="*/ 199 w 420"/>
                      <a:gd name="T73" fmla="*/ 215 h 326"/>
                      <a:gd name="T74" fmla="*/ 173 w 420"/>
                      <a:gd name="T75" fmla="*/ 177 h 326"/>
                      <a:gd name="T76" fmla="*/ 150 w 420"/>
                      <a:gd name="T77" fmla="*/ 142 h 326"/>
                      <a:gd name="T78" fmla="*/ 109 w 420"/>
                      <a:gd name="T79" fmla="*/ 162 h 326"/>
                      <a:gd name="T80" fmla="*/ 77 w 420"/>
                      <a:gd name="T81" fmla="*/ 210 h 326"/>
                      <a:gd name="T82" fmla="*/ 49 w 420"/>
                      <a:gd name="T83" fmla="*/ 260 h 326"/>
                      <a:gd name="T84" fmla="*/ 18 w 420"/>
                      <a:gd name="T85" fmla="*/ 306 h 326"/>
                      <a:gd name="T86" fmla="*/ 8 w 420"/>
                      <a:gd name="T87" fmla="*/ 301 h 326"/>
                      <a:gd name="T88" fmla="*/ 45 w 420"/>
                      <a:gd name="T89" fmla="*/ 243 h 326"/>
                      <a:gd name="T90" fmla="*/ 78 w 420"/>
                      <a:gd name="T91" fmla="*/ 198 h 326"/>
                      <a:gd name="T92" fmla="*/ 107 w 420"/>
                      <a:gd name="T93" fmla="*/ 154 h 326"/>
                      <a:gd name="T94" fmla="*/ 132 w 420"/>
                      <a:gd name="T95" fmla="*/ 120 h 326"/>
                      <a:gd name="T96" fmla="*/ 95 w 420"/>
                      <a:gd name="T97" fmla="*/ 79 h 326"/>
                      <a:gd name="T98" fmla="*/ 42 w 420"/>
                      <a:gd name="T99" fmla="*/ 57 h 326"/>
                      <a:gd name="T100" fmla="*/ 19 w 420"/>
                      <a:gd name="T101" fmla="*/ 45 h 326"/>
                      <a:gd name="T102" fmla="*/ 60 w 420"/>
                      <a:gd name="T103" fmla="*/ 58 h 326"/>
                      <a:gd name="T104" fmla="*/ 116 w 420"/>
                      <a:gd name="T105" fmla="*/ 86 h 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420" h="326">
                        <a:moveTo>
                          <a:pt x="132" y="83"/>
                        </a:moveTo>
                        <a:lnTo>
                          <a:pt x="135" y="74"/>
                        </a:lnTo>
                        <a:lnTo>
                          <a:pt x="140" y="65"/>
                        </a:lnTo>
                        <a:lnTo>
                          <a:pt x="146" y="57"/>
                        </a:lnTo>
                        <a:lnTo>
                          <a:pt x="152" y="48"/>
                        </a:lnTo>
                        <a:lnTo>
                          <a:pt x="159" y="41"/>
                        </a:lnTo>
                        <a:lnTo>
                          <a:pt x="164" y="34"/>
                        </a:lnTo>
                        <a:lnTo>
                          <a:pt x="170" y="29"/>
                        </a:lnTo>
                        <a:lnTo>
                          <a:pt x="176" y="25"/>
                        </a:lnTo>
                        <a:lnTo>
                          <a:pt x="181" y="20"/>
                        </a:lnTo>
                        <a:lnTo>
                          <a:pt x="187" y="17"/>
                        </a:lnTo>
                        <a:lnTo>
                          <a:pt x="193" y="13"/>
                        </a:lnTo>
                        <a:lnTo>
                          <a:pt x="199" y="10"/>
                        </a:lnTo>
                        <a:lnTo>
                          <a:pt x="204" y="8"/>
                        </a:lnTo>
                        <a:lnTo>
                          <a:pt x="212" y="6"/>
                        </a:lnTo>
                        <a:lnTo>
                          <a:pt x="220" y="5"/>
                        </a:lnTo>
                        <a:lnTo>
                          <a:pt x="226" y="3"/>
                        </a:lnTo>
                        <a:lnTo>
                          <a:pt x="233" y="2"/>
                        </a:lnTo>
                        <a:lnTo>
                          <a:pt x="241" y="2"/>
                        </a:lnTo>
                        <a:lnTo>
                          <a:pt x="248" y="1"/>
                        </a:lnTo>
                        <a:lnTo>
                          <a:pt x="258" y="1"/>
                        </a:lnTo>
                        <a:lnTo>
                          <a:pt x="265" y="1"/>
                        </a:lnTo>
                        <a:lnTo>
                          <a:pt x="272" y="2"/>
                        </a:lnTo>
                        <a:lnTo>
                          <a:pt x="279" y="2"/>
                        </a:lnTo>
                        <a:lnTo>
                          <a:pt x="285" y="1"/>
                        </a:lnTo>
                        <a:lnTo>
                          <a:pt x="293" y="1"/>
                        </a:lnTo>
                        <a:lnTo>
                          <a:pt x="300" y="0"/>
                        </a:lnTo>
                        <a:lnTo>
                          <a:pt x="296" y="2"/>
                        </a:lnTo>
                        <a:lnTo>
                          <a:pt x="293" y="3"/>
                        </a:lnTo>
                        <a:lnTo>
                          <a:pt x="290" y="6"/>
                        </a:lnTo>
                        <a:lnTo>
                          <a:pt x="287" y="10"/>
                        </a:lnTo>
                        <a:lnTo>
                          <a:pt x="281" y="10"/>
                        </a:lnTo>
                        <a:lnTo>
                          <a:pt x="275" y="10"/>
                        </a:lnTo>
                        <a:lnTo>
                          <a:pt x="270" y="11"/>
                        </a:lnTo>
                        <a:lnTo>
                          <a:pt x="265" y="12"/>
                        </a:lnTo>
                        <a:lnTo>
                          <a:pt x="260" y="14"/>
                        </a:lnTo>
                        <a:lnTo>
                          <a:pt x="254" y="15"/>
                        </a:lnTo>
                        <a:lnTo>
                          <a:pt x="248" y="17"/>
                        </a:lnTo>
                        <a:lnTo>
                          <a:pt x="242" y="19"/>
                        </a:lnTo>
                        <a:lnTo>
                          <a:pt x="236" y="20"/>
                        </a:lnTo>
                        <a:lnTo>
                          <a:pt x="231" y="22"/>
                        </a:lnTo>
                        <a:lnTo>
                          <a:pt x="225" y="25"/>
                        </a:lnTo>
                        <a:lnTo>
                          <a:pt x="218" y="28"/>
                        </a:lnTo>
                        <a:lnTo>
                          <a:pt x="212" y="31"/>
                        </a:lnTo>
                        <a:lnTo>
                          <a:pt x="205" y="35"/>
                        </a:lnTo>
                        <a:lnTo>
                          <a:pt x="199" y="39"/>
                        </a:lnTo>
                        <a:lnTo>
                          <a:pt x="192" y="45"/>
                        </a:lnTo>
                        <a:lnTo>
                          <a:pt x="186" y="52"/>
                        </a:lnTo>
                        <a:lnTo>
                          <a:pt x="180" y="61"/>
                        </a:lnTo>
                        <a:lnTo>
                          <a:pt x="173" y="73"/>
                        </a:lnTo>
                        <a:lnTo>
                          <a:pt x="167" y="86"/>
                        </a:lnTo>
                        <a:lnTo>
                          <a:pt x="159" y="101"/>
                        </a:lnTo>
                        <a:lnTo>
                          <a:pt x="172" y="95"/>
                        </a:lnTo>
                        <a:lnTo>
                          <a:pt x="183" y="89"/>
                        </a:lnTo>
                        <a:lnTo>
                          <a:pt x="197" y="82"/>
                        </a:lnTo>
                        <a:lnTo>
                          <a:pt x="212" y="75"/>
                        </a:lnTo>
                        <a:lnTo>
                          <a:pt x="218" y="73"/>
                        </a:lnTo>
                        <a:lnTo>
                          <a:pt x="225" y="70"/>
                        </a:lnTo>
                        <a:lnTo>
                          <a:pt x="232" y="69"/>
                        </a:lnTo>
                        <a:lnTo>
                          <a:pt x="240" y="66"/>
                        </a:lnTo>
                        <a:lnTo>
                          <a:pt x="249" y="65"/>
                        </a:lnTo>
                        <a:lnTo>
                          <a:pt x="256" y="64"/>
                        </a:lnTo>
                        <a:lnTo>
                          <a:pt x="263" y="64"/>
                        </a:lnTo>
                        <a:lnTo>
                          <a:pt x="272" y="63"/>
                        </a:lnTo>
                        <a:lnTo>
                          <a:pt x="281" y="64"/>
                        </a:lnTo>
                        <a:lnTo>
                          <a:pt x="288" y="64"/>
                        </a:lnTo>
                        <a:lnTo>
                          <a:pt x="297" y="65"/>
                        </a:lnTo>
                        <a:lnTo>
                          <a:pt x="305" y="65"/>
                        </a:lnTo>
                        <a:lnTo>
                          <a:pt x="313" y="66"/>
                        </a:lnTo>
                        <a:lnTo>
                          <a:pt x="321" y="67"/>
                        </a:lnTo>
                        <a:lnTo>
                          <a:pt x="329" y="68"/>
                        </a:lnTo>
                        <a:lnTo>
                          <a:pt x="338" y="69"/>
                        </a:lnTo>
                        <a:lnTo>
                          <a:pt x="346" y="69"/>
                        </a:lnTo>
                        <a:lnTo>
                          <a:pt x="354" y="70"/>
                        </a:lnTo>
                        <a:lnTo>
                          <a:pt x="364" y="71"/>
                        </a:lnTo>
                        <a:lnTo>
                          <a:pt x="374" y="72"/>
                        </a:lnTo>
                        <a:lnTo>
                          <a:pt x="383" y="74"/>
                        </a:lnTo>
                        <a:lnTo>
                          <a:pt x="397" y="75"/>
                        </a:lnTo>
                        <a:lnTo>
                          <a:pt x="402" y="75"/>
                        </a:lnTo>
                        <a:lnTo>
                          <a:pt x="406" y="75"/>
                        </a:lnTo>
                        <a:lnTo>
                          <a:pt x="411" y="77"/>
                        </a:lnTo>
                        <a:lnTo>
                          <a:pt x="419" y="80"/>
                        </a:lnTo>
                        <a:lnTo>
                          <a:pt x="404" y="77"/>
                        </a:lnTo>
                        <a:lnTo>
                          <a:pt x="398" y="76"/>
                        </a:lnTo>
                        <a:lnTo>
                          <a:pt x="392" y="76"/>
                        </a:lnTo>
                        <a:lnTo>
                          <a:pt x="379" y="77"/>
                        </a:lnTo>
                        <a:lnTo>
                          <a:pt x="370" y="78"/>
                        </a:lnTo>
                        <a:lnTo>
                          <a:pt x="360" y="78"/>
                        </a:lnTo>
                        <a:lnTo>
                          <a:pt x="350" y="78"/>
                        </a:lnTo>
                        <a:lnTo>
                          <a:pt x="341" y="79"/>
                        </a:lnTo>
                        <a:lnTo>
                          <a:pt x="332" y="79"/>
                        </a:lnTo>
                        <a:lnTo>
                          <a:pt x="325" y="78"/>
                        </a:lnTo>
                        <a:lnTo>
                          <a:pt x="315" y="78"/>
                        </a:lnTo>
                        <a:lnTo>
                          <a:pt x="305" y="78"/>
                        </a:lnTo>
                        <a:lnTo>
                          <a:pt x="296" y="79"/>
                        </a:lnTo>
                        <a:lnTo>
                          <a:pt x="288" y="80"/>
                        </a:lnTo>
                        <a:lnTo>
                          <a:pt x="279" y="80"/>
                        </a:lnTo>
                        <a:lnTo>
                          <a:pt x="272" y="80"/>
                        </a:lnTo>
                        <a:lnTo>
                          <a:pt x="264" y="81"/>
                        </a:lnTo>
                        <a:lnTo>
                          <a:pt x="256" y="83"/>
                        </a:lnTo>
                        <a:lnTo>
                          <a:pt x="249" y="84"/>
                        </a:lnTo>
                        <a:lnTo>
                          <a:pt x="242" y="86"/>
                        </a:lnTo>
                        <a:lnTo>
                          <a:pt x="235" y="87"/>
                        </a:lnTo>
                        <a:lnTo>
                          <a:pt x="227" y="89"/>
                        </a:lnTo>
                        <a:lnTo>
                          <a:pt x="219" y="92"/>
                        </a:lnTo>
                        <a:lnTo>
                          <a:pt x="212" y="93"/>
                        </a:lnTo>
                        <a:lnTo>
                          <a:pt x="199" y="97"/>
                        </a:lnTo>
                        <a:lnTo>
                          <a:pt x="191" y="98"/>
                        </a:lnTo>
                        <a:lnTo>
                          <a:pt x="180" y="104"/>
                        </a:lnTo>
                        <a:lnTo>
                          <a:pt x="164" y="109"/>
                        </a:lnTo>
                        <a:lnTo>
                          <a:pt x="180" y="111"/>
                        </a:lnTo>
                        <a:lnTo>
                          <a:pt x="199" y="112"/>
                        </a:lnTo>
                        <a:lnTo>
                          <a:pt x="203" y="113"/>
                        </a:lnTo>
                        <a:lnTo>
                          <a:pt x="212" y="118"/>
                        </a:lnTo>
                        <a:lnTo>
                          <a:pt x="217" y="120"/>
                        </a:lnTo>
                        <a:lnTo>
                          <a:pt x="223" y="123"/>
                        </a:lnTo>
                        <a:lnTo>
                          <a:pt x="224" y="125"/>
                        </a:lnTo>
                        <a:lnTo>
                          <a:pt x="227" y="130"/>
                        </a:lnTo>
                        <a:lnTo>
                          <a:pt x="233" y="140"/>
                        </a:lnTo>
                        <a:lnTo>
                          <a:pt x="227" y="136"/>
                        </a:lnTo>
                        <a:lnTo>
                          <a:pt x="219" y="131"/>
                        </a:lnTo>
                        <a:lnTo>
                          <a:pt x="212" y="129"/>
                        </a:lnTo>
                        <a:lnTo>
                          <a:pt x="199" y="125"/>
                        </a:lnTo>
                        <a:lnTo>
                          <a:pt x="190" y="123"/>
                        </a:lnTo>
                        <a:lnTo>
                          <a:pt x="180" y="120"/>
                        </a:lnTo>
                        <a:lnTo>
                          <a:pt x="175" y="119"/>
                        </a:lnTo>
                        <a:lnTo>
                          <a:pt x="165" y="120"/>
                        </a:lnTo>
                        <a:lnTo>
                          <a:pt x="158" y="122"/>
                        </a:lnTo>
                        <a:lnTo>
                          <a:pt x="148" y="123"/>
                        </a:lnTo>
                        <a:lnTo>
                          <a:pt x="153" y="125"/>
                        </a:lnTo>
                        <a:lnTo>
                          <a:pt x="158" y="127"/>
                        </a:lnTo>
                        <a:lnTo>
                          <a:pt x="165" y="129"/>
                        </a:lnTo>
                        <a:lnTo>
                          <a:pt x="173" y="129"/>
                        </a:lnTo>
                        <a:lnTo>
                          <a:pt x="186" y="129"/>
                        </a:lnTo>
                        <a:lnTo>
                          <a:pt x="194" y="131"/>
                        </a:lnTo>
                        <a:lnTo>
                          <a:pt x="204" y="133"/>
                        </a:lnTo>
                        <a:lnTo>
                          <a:pt x="212" y="136"/>
                        </a:lnTo>
                        <a:lnTo>
                          <a:pt x="221" y="138"/>
                        </a:lnTo>
                        <a:lnTo>
                          <a:pt x="231" y="141"/>
                        </a:lnTo>
                        <a:lnTo>
                          <a:pt x="240" y="143"/>
                        </a:lnTo>
                        <a:lnTo>
                          <a:pt x="248" y="145"/>
                        </a:lnTo>
                        <a:lnTo>
                          <a:pt x="254" y="146"/>
                        </a:lnTo>
                        <a:lnTo>
                          <a:pt x="261" y="148"/>
                        </a:lnTo>
                        <a:lnTo>
                          <a:pt x="269" y="150"/>
                        </a:lnTo>
                        <a:lnTo>
                          <a:pt x="277" y="154"/>
                        </a:lnTo>
                        <a:lnTo>
                          <a:pt x="285" y="158"/>
                        </a:lnTo>
                        <a:lnTo>
                          <a:pt x="289" y="160"/>
                        </a:lnTo>
                        <a:lnTo>
                          <a:pt x="295" y="167"/>
                        </a:lnTo>
                        <a:lnTo>
                          <a:pt x="302" y="174"/>
                        </a:lnTo>
                        <a:lnTo>
                          <a:pt x="306" y="181"/>
                        </a:lnTo>
                        <a:lnTo>
                          <a:pt x="311" y="188"/>
                        </a:lnTo>
                        <a:lnTo>
                          <a:pt x="316" y="195"/>
                        </a:lnTo>
                        <a:lnTo>
                          <a:pt x="320" y="202"/>
                        </a:lnTo>
                        <a:lnTo>
                          <a:pt x="325" y="208"/>
                        </a:lnTo>
                        <a:lnTo>
                          <a:pt x="329" y="215"/>
                        </a:lnTo>
                        <a:lnTo>
                          <a:pt x="335" y="223"/>
                        </a:lnTo>
                        <a:lnTo>
                          <a:pt x="339" y="232"/>
                        </a:lnTo>
                        <a:lnTo>
                          <a:pt x="345" y="238"/>
                        </a:lnTo>
                        <a:lnTo>
                          <a:pt x="351" y="246"/>
                        </a:lnTo>
                        <a:lnTo>
                          <a:pt x="343" y="240"/>
                        </a:lnTo>
                        <a:lnTo>
                          <a:pt x="337" y="236"/>
                        </a:lnTo>
                        <a:lnTo>
                          <a:pt x="329" y="231"/>
                        </a:lnTo>
                        <a:lnTo>
                          <a:pt x="321" y="225"/>
                        </a:lnTo>
                        <a:lnTo>
                          <a:pt x="315" y="220"/>
                        </a:lnTo>
                        <a:lnTo>
                          <a:pt x="309" y="215"/>
                        </a:lnTo>
                        <a:lnTo>
                          <a:pt x="303" y="212"/>
                        </a:lnTo>
                        <a:lnTo>
                          <a:pt x="297" y="208"/>
                        </a:lnTo>
                        <a:lnTo>
                          <a:pt x="290" y="204"/>
                        </a:lnTo>
                        <a:lnTo>
                          <a:pt x="284" y="200"/>
                        </a:lnTo>
                        <a:lnTo>
                          <a:pt x="278" y="196"/>
                        </a:lnTo>
                        <a:lnTo>
                          <a:pt x="271" y="191"/>
                        </a:lnTo>
                        <a:lnTo>
                          <a:pt x="263" y="186"/>
                        </a:lnTo>
                        <a:lnTo>
                          <a:pt x="255" y="179"/>
                        </a:lnTo>
                        <a:lnTo>
                          <a:pt x="248" y="174"/>
                        </a:lnTo>
                        <a:lnTo>
                          <a:pt x="241" y="170"/>
                        </a:lnTo>
                        <a:lnTo>
                          <a:pt x="234" y="166"/>
                        </a:lnTo>
                        <a:lnTo>
                          <a:pt x="226" y="162"/>
                        </a:lnTo>
                        <a:lnTo>
                          <a:pt x="219" y="159"/>
                        </a:lnTo>
                        <a:lnTo>
                          <a:pt x="212" y="157"/>
                        </a:lnTo>
                        <a:lnTo>
                          <a:pt x="202" y="154"/>
                        </a:lnTo>
                        <a:lnTo>
                          <a:pt x="192" y="151"/>
                        </a:lnTo>
                        <a:lnTo>
                          <a:pt x="185" y="150"/>
                        </a:lnTo>
                        <a:lnTo>
                          <a:pt x="178" y="147"/>
                        </a:lnTo>
                        <a:lnTo>
                          <a:pt x="167" y="142"/>
                        </a:lnTo>
                        <a:lnTo>
                          <a:pt x="156" y="137"/>
                        </a:lnTo>
                        <a:lnTo>
                          <a:pt x="173" y="148"/>
                        </a:lnTo>
                        <a:lnTo>
                          <a:pt x="174" y="150"/>
                        </a:lnTo>
                        <a:lnTo>
                          <a:pt x="178" y="155"/>
                        </a:lnTo>
                        <a:lnTo>
                          <a:pt x="182" y="160"/>
                        </a:lnTo>
                        <a:lnTo>
                          <a:pt x="187" y="167"/>
                        </a:lnTo>
                        <a:lnTo>
                          <a:pt x="192" y="173"/>
                        </a:lnTo>
                        <a:lnTo>
                          <a:pt x="196" y="181"/>
                        </a:lnTo>
                        <a:lnTo>
                          <a:pt x="202" y="188"/>
                        </a:lnTo>
                        <a:lnTo>
                          <a:pt x="207" y="194"/>
                        </a:lnTo>
                        <a:lnTo>
                          <a:pt x="212" y="200"/>
                        </a:lnTo>
                        <a:lnTo>
                          <a:pt x="216" y="207"/>
                        </a:lnTo>
                        <a:lnTo>
                          <a:pt x="223" y="216"/>
                        </a:lnTo>
                        <a:lnTo>
                          <a:pt x="227" y="223"/>
                        </a:lnTo>
                        <a:lnTo>
                          <a:pt x="231" y="229"/>
                        </a:lnTo>
                        <a:lnTo>
                          <a:pt x="235" y="236"/>
                        </a:lnTo>
                        <a:lnTo>
                          <a:pt x="238" y="243"/>
                        </a:lnTo>
                        <a:lnTo>
                          <a:pt x="241" y="250"/>
                        </a:lnTo>
                        <a:lnTo>
                          <a:pt x="243" y="255"/>
                        </a:lnTo>
                        <a:lnTo>
                          <a:pt x="244" y="262"/>
                        </a:lnTo>
                        <a:lnTo>
                          <a:pt x="245" y="272"/>
                        </a:lnTo>
                        <a:lnTo>
                          <a:pt x="246" y="281"/>
                        </a:lnTo>
                        <a:lnTo>
                          <a:pt x="247" y="290"/>
                        </a:lnTo>
                        <a:lnTo>
                          <a:pt x="249" y="299"/>
                        </a:lnTo>
                        <a:lnTo>
                          <a:pt x="250" y="308"/>
                        </a:lnTo>
                        <a:lnTo>
                          <a:pt x="243" y="299"/>
                        </a:lnTo>
                        <a:lnTo>
                          <a:pt x="238" y="292"/>
                        </a:lnTo>
                        <a:lnTo>
                          <a:pt x="233" y="286"/>
                        </a:lnTo>
                        <a:lnTo>
                          <a:pt x="231" y="281"/>
                        </a:lnTo>
                        <a:lnTo>
                          <a:pt x="227" y="274"/>
                        </a:lnTo>
                        <a:lnTo>
                          <a:pt x="225" y="267"/>
                        </a:lnTo>
                        <a:lnTo>
                          <a:pt x="222" y="259"/>
                        </a:lnTo>
                        <a:lnTo>
                          <a:pt x="218" y="251"/>
                        </a:lnTo>
                        <a:lnTo>
                          <a:pt x="214" y="242"/>
                        </a:lnTo>
                        <a:lnTo>
                          <a:pt x="211" y="235"/>
                        </a:lnTo>
                        <a:lnTo>
                          <a:pt x="207" y="227"/>
                        </a:lnTo>
                        <a:lnTo>
                          <a:pt x="202" y="220"/>
                        </a:lnTo>
                        <a:lnTo>
                          <a:pt x="199" y="215"/>
                        </a:lnTo>
                        <a:lnTo>
                          <a:pt x="193" y="208"/>
                        </a:lnTo>
                        <a:lnTo>
                          <a:pt x="187" y="201"/>
                        </a:lnTo>
                        <a:lnTo>
                          <a:pt x="182" y="196"/>
                        </a:lnTo>
                        <a:lnTo>
                          <a:pt x="177" y="190"/>
                        </a:lnTo>
                        <a:lnTo>
                          <a:pt x="176" y="184"/>
                        </a:lnTo>
                        <a:lnTo>
                          <a:pt x="173" y="177"/>
                        </a:lnTo>
                        <a:lnTo>
                          <a:pt x="169" y="170"/>
                        </a:lnTo>
                        <a:lnTo>
                          <a:pt x="166" y="163"/>
                        </a:lnTo>
                        <a:lnTo>
                          <a:pt x="164" y="161"/>
                        </a:lnTo>
                        <a:lnTo>
                          <a:pt x="158" y="154"/>
                        </a:lnTo>
                        <a:lnTo>
                          <a:pt x="154" y="148"/>
                        </a:lnTo>
                        <a:lnTo>
                          <a:pt x="150" y="142"/>
                        </a:lnTo>
                        <a:lnTo>
                          <a:pt x="145" y="136"/>
                        </a:lnTo>
                        <a:lnTo>
                          <a:pt x="138" y="140"/>
                        </a:lnTo>
                        <a:lnTo>
                          <a:pt x="131" y="144"/>
                        </a:lnTo>
                        <a:lnTo>
                          <a:pt x="123" y="151"/>
                        </a:lnTo>
                        <a:lnTo>
                          <a:pt x="115" y="156"/>
                        </a:lnTo>
                        <a:lnTo>
                          <a:pt x="109" y="162"/>
                        </a:lnTo>
                        <a:lnTo>
                          <a:pt x="105" y="168"/>
                        </a:lnTo>
                        <a:lnTo>
                          <a:pt x="99" y="176"/>
                        </a:lnTo>
                        <a:lnTo>
                          <a:pt x="93" y="186"/>
                        </a:lnTo>
                        <a:lnTo>
                          <a:pt x="87" y="193"/>
                        </a:lnTo>
                        <a:lnTo>
                          <a:pt x="81" y="202"/>
                        </a:lnTo>
                        <a:lnTo>
                          <a:pt x="77" y="210"/>
                        </a:lnTo>
                        <a:lnTo>
                          <a:pt x="72" y="218"/>
                        </a:lnTo>
                        <a:lnTo>
                          <a:pt x="67" y="226"/>
                        </a:lnTo>
                        <a:lnTo>
                          <a:pt x="64" y="233"/>
                        </a:lnTo>
                        <a:lnTo>
                          <a:pt x="59" y="242"/>
                        </a:lnTo>
                        <a:lnTo>
                          <a:pt x="55" y="250"/>
                        </a:lnTo>
                        <a:lnTo>
                          <a:pt x="49" y="260"/>
                        </a:lnTo>
                        <a:lnTo>
                          <a:pt x="43" y="269"/>
                        </a:lnTo>
                        <a:lnTo>
                          <a:pt x="37" y="280"/>
                        </a:lnTo>
                        <a:lnTo>
                          <a:pt x="31" y="289"/>
                        </a:lnTo>
                        <a:lnTo>
                          <a:pt x="27" y="294"/>
                        </a:lnTo>
                        <a:lnTo>
                          <a:pt x="22" y="300"/>
                        </a:lnTo>
                        <a:lnTo>
                          <a:pt x="18" y="306"/>
                        </a:lnTo>
                        <a:lnTo>
                          <a:pt x="12" y="312"/>
                        </a:lnTo>
                        <a:lnTo>
                          <a:pt x="7" y="317"/>
                        </a:lnTo>
                        <a:lnTo>
                          <a:pt x="0" y="325"/>
                        </a:lnTo>
                        <a:lnTo>
                          <a:pt x="2" y="316"/>
                        </a:lnTo>
                        <a:lnTo>
                          <a:pt x="4" y="309"/>
                        </a:lnTo>
                        <a:lnTo>
                          <a:pt x="8" y="301"/>
                        </a:lnTo>
                        <a:lnTo>
                          <a:pt x="12" y="294"/>
                        </a:lnTo>
                        <a:lnTo>
                          <a:pt x="19" y="284"/>
                        </a:lnTo>
                        <a:lnTo>
                          <a:pt x="26" y="274"/>
                        </a:lnTo>
                        <a:lnTo>
                          <a:pt x="33" y="262"/>
                        </a:lnTo>
                        <a:lnTo>
                          <a:pt x="39" y="253"/>
                        </a:lnTo>
                        <a:lnTo>
                          <a:pt x="45" y="243"/>
                        </a:lnTo>
                        <a:lnTo>
                          <a:pt x="51" y="235"/>
                        </a:lnTo>
                        <a:lnTo>
                          <a:pt x="56" y="227"/>
                        </a:lnTo>
                        <a:lnTo>
                          <a:pt x="61" y="220"/>
                        </a:lnTo>
                        <a:lnTo>
                          <a:pt x="66" y="214"/>
                        </a:lnTo>
                        <a:lnTo>
                          <a:pt x="72" y="206"/>
                        </a:lnTo>
                        <a:lnTo>
                          <a:pt x="78" y="198"/>
                        </a:lnTo>
                        <a:lnTo>
                          <a:pt x="84" y="190"/>
                        </a:lnTo>
                        <a:lnTo>
                          <a:pt x="90" y="181"/>
                        </a:lnTo>
                        <a:lnTo>
                          <a:pt x="95" y="174"/>
                        </a:lnTo>
                        <a:lnTo>
                          <a:pt x="101" y="166"/>
                        </a:lnTo>
                        <a:lnTo>
                          <a:pt x="104" y="160"/>
                        </a:lnTo>
                        <a:lnTo>
                          <a:pt x="107" y="154"/>
                        </a:lnTo>
                        <a:lnTo>
                          <a:pt x="109" y="149"/>
                        </a:lnTo>
                        <a:lnTo>
                          <a:pt x="112" y="143"/>
                        </a:lnTo>
                        <a:lnTo>
                          <a:pt x="116" y="138"/>
                        </a:lnTo>
                        <a:lnTo>
                          <a:pt x="122" y="131"/>
                        </a:lnTo>
                        <a:lnTo>
                          <a:pt x="128" y="125"/>
                        </a:lnTo>
                        <a:lnTo>
                          <a:pt x="132" y="120"/>
                        </a:lnTo>
                        <a:lnTo>
                          <a:pt x="137" y="114"/>
                        </a:lnTo>
                        <a:lnTo>
                          <a:pt x="135" y="109"/>
                        </a:lnTo>
                        <a:lnTo>
                          <a:pt x="133" y="101"/>
                        </a:lnTo>
                        <a:lnTo>
                          <a:pt x="121" y="97"/>
                        </a:lnTo>
                        <a:lnTo>
                          <a:pt x="108" y="88"/>
                        </a:lnTo>
                        <a:lnTo>
                          <a:pt x="95" y="79"/>
                        </a:lnTo>
                        <a:lnTo>
                          <a:pt x="87" y="74"/>
                        </a:lnTo>
                        <a:lnTo>
                          <a:pt x="81" y="71"/>
                        </a:lnTo>
                        <a:lnTo>
                          <a:pt x="71" y="66"/>
                        </a:lnTo>
                        <a:lnTo>
                          <a:pt x="61" y="63"/>
                        </a:lnTo>
                        <a:lnTo>
                          <a:pt x="50" y="60"/>
                        </a:lnTo>
                        <a:lnTo>
                          <a:pt x="42" y="57"/>
                        </a:lnTo>
                        <a:lnTo>
                          <a:pt x="32" y="53"/>
                        </a:lnTo>
                        <a:lnTo>
                          <a:pt x="23" y="51"/>
                        </a:lnTo>
                        <a:lnTo>
                          <a:pt x="14" y="49"/>
                        </a:lnTo>
                        <a:lnTo>
                          <a:pt x="7" y="47"/>
                        </a:lnTo>
                        <a:lnTo>
                          <a:pt x="14" y="46"/>
                        </a:lnTo>
                        <a:lnTo>
                          <a:pt x="19" y="45"/>
                        </a:lnTo>
                        <a:lnTo>
                          <a:pt x="23" y="44"/>
                        </a:lnTo>
                        <a:lnTo>
                          <a:pt x="28" y="44"/>
                        </a:lnTo>
                        <a:lnTo>
                          <a:pt x="33" y="44"/>
                        </a:lnTo>
                        <a:lnTo>
                          <a:pt x="43" y="49"/>
                        </a:lnTo>
                        <a:lnTo>
                          <a:pt x="51" y="53"/>
                        </a:lnTo>
                        <a:lnTo>
                          <a:pt x="60" y="58"/>
                        </a:lnTo>
                        <a:lnTo>
                          <a:pt x="69" y="63"/>
                        </a:lnTo>
                        <a:lnTo>
                          <a:pt x="79" y="68"/>
                        </a:lnTo>
                        <a:lnTo>
                          <a:pt x="89" y="74"/>
                        </a:lnTo>
                        <a:lnTo>
                          <a:pt x="96" y="77"/>
                        </a:lnTo>
                        <a:lnTo>
                          <a:pt x="109" y="84"/>
                        </a:lnTo>
                        <a:lnTo>
                          <a:pt x="116" y="86"/>
                        </a:lnTo>
                        <a:lnTo>
                          <a:pt x="122" y="85"/>
                        </a:lnTo>
                        <a:lnTo>
                          <a:pt x="127" y="84"/>
                        </a:lnTo>
                        <a:lnTo>
                          <a:pt x="132" y="83"/>
                        </a:lnTo>
                      </a:path>
                    </a:pathLst>
                  </a:custGeom>
                  <a:solidFill>
                    <a:srgbClr val="037C03">
                      <a:alpha val="50000"/>
                    </a:srgb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 cap="rnd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kumimoji="1" lang="zh-CN" altLang="en-US" sz="36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051" name="Freeform 27"/>
                  <p:cNvSpPr>
                    <a:spLocks/>
                  </p:cNvSpPr>
                  <p:nvPr/>
                </p:nvSpPr>
                <p:spPr bwMode="ltGray">
                  <a:xfrm>
                    <a:off x="2175" y="1587"/>
                    <a:ext cx="38" cy="181"/>
                  </a:xfrm>
                  <a:custGeom>
                    <a:avLst/>
                    <a:gdLst>
                      <a:gd name="T0" fmla="*/ 20 w 38"/>
                      <a:gd name="T1" fmla="*/ 0 h 181"/>
                      <a:gd name="T2" fmla="*/ 24 w 38"/>
                      <a:gd name="T3" fmla="*/ 8 h 181"/>
                      <a:gd name="T4" fmla="*/ 27 w 38"/>
                      <a:gd name="T5" fmla="*/ 14 h 181"/>
                      <a:gd name="T6" fmla="*/ 33 w 38"/>
                      <a:gd name="T7" fmla="*/ 22 h 181"/>
                      <a:gd name="T8" fmla="*/ 35 w 38"/>
                      <a:gd name="T9" fmla="*/ 30 h 181"/>
                      <a:gd name="T10" fmla="*/ 36 w 38"/>
                      <a:gd name="T11" fmla="*/ 41 h 181"/>
                      <a:gd name="T12" fmla="*/ 36 w 38"/>
                      <a:gd name="T13" fmla="*/ 53 h 181"/>
                      <a:gd name="T14" fmla="*/ 37 w 38"/>
                      <a:gd name="T15" fmla="*/ 61 h 181"/>
                      <a:gd name="T16" fmla="*/ 36 w 38"/>
                      <a:gd name="T17" fmla="*/ 70 h 181"/>
                      <a:gd name="T18" fmla="*/ 35 w 38"/>
                      <a:gd name="T19" fmla="*/ 81 h 181"/>
                      <a:gd name="T20" fmla="*/ 33 w 38"/>
                      <a:gd name="T21" fmla="*/ 91 h 181"/>
                      <a:gd name="T22" fmla="*/ 30 w 38"/>
                      <a:gd name="T23" fmla="*/ 106 h 181"/>
                      <a:gd name="T24" fmla="*/ 28 w 38"/>
                      <a:gd name="T25" fmla="*/ 114 h 181"/>
                      <a:gd name="T26" fmla="*/ 23 w 38"/>
                      <a:gd name="T27" fmla="*/ 124 h 181"/>
                      <a:gd name="T28" fmla="*/ 17 w 38"/>
                      <a:gd name="T29" fmla="*/ 135 h 181"/>
                      <a:gd name="T30" fmla="*/ 12 w 38"/>
                      <a:gd name="T31" fmla="*/ 145 h 181"/>
                      <a:gd name="T32" fmla="*/ 7 w 38"/>
                      <a:gd name="T33" fmla="*/ 155 h 181"/>
                      <a:gd name="T34" fmla="*/ 3 w 38"/>
                      <a:gd name="T35" fmla="*/ 163 h 181"/>
                      <a:gd name="T36" fmla="*/ 0 w 38"/>
                      <a:gd name="T37" fmla="*/ 180 h 181"/>
                      <a:gd name="T38" fmla="*/ 1 w 38"/>
                      <a:gd name="T39" fmla="*/ 163 h 181"/>
                      <a:gd name="T40" fmla="*/ 3 w 38"/>
                      <a:gd name="T41" fmla="*/ 152 h 181"/>
                      <a:gd name="T42" fmla="*/ 4 w 38"/>
                      <a:gd name="T43" fmla="*/ 141 h 181"/>
                      <a:gd name="T44" fmla="*/ 5 w 38"/>
                      <a:gd name="T45" fmla="*/ 130 h 181"/>
                      <a:gd name="T46" fmla="*/ 7 w 38"/>
                      <a:gd name="T47" fmla="*/ 116 h 181"/>
                      <a:gd name="T48" fmla="*/ 9 w 38"/>
                      <a:gd name="T49" fmla="*/ 106 h 181"/>
                      <a:gd name="T50" fmla="*/ 12 w 38"/>
                      <a:gd name="T51" fmla="*/ 96 h 181"/>
                      <a:gd name="T52" fmla="*/ 15 w 38"/>
                      <a:gd name="T53" fmla="*/ 87 h 181"/>
                      <a:gd name="T54" fmla="*/ 17 w 38"/>
                      <a:gd name="T55" fmla="*/ 77 h 181"/>
                      <a:gd name="T56" fmla="*/ 20 w 38"/>
                      <a:gd name="T57" fmla="*/ 67 h 181"/>
                      <a:gd name="T58" fmla="*/ 21 w 38"/>
                      <a:gd name="T59" fmla="*/ 57 h 181"/>
                      <a:gd name="T60" fmla="*/ 22 w 38"/>
                      <a:gd name="T61" fmla="*/ 49 h 181"/>
                      <a:gd name="T62" fmla="*/ 23 w 38"/>
                      <a:gd name="T63" fmla="*/ 39 h 181"/>
                      <a:gd name="T64" fmla="*/ 23 w 38"/>
                      <a:gd name="T65" fmla="*/ 28 h 181"/>
                      <a:gd name="T66" fmla="*/ 23 w 38"/>
                      <a:gd name="T67" fmla="*/ 14 h 181"/>
                      <a:gd name="T68" fmla="*/ 22 w 38"/>
                      <a:gd name="T69" fmla="*/ 8 h 181"/>
                      <a:gd name="T70" fmla="*/ 20 w 38"/>
                      <a:gd name="T71" fmla="*/ 0 h 1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38" h="181">
                        <a:moveTo>
                          <a:pt x="20" y="0"/>
                        </a:moveTo>
                        <a:lnTo>
                          <a:pt x="24" y="8"/>
                        </a:lnTo>
                        <a:lnTo>
                          <a:pt x="27" y="14"/>
                        </a:lnTo>
                        <a:lnTo>
                          <a:pt x="33" y="22"/>
                        </a:lnTo>
                        <a:lnTo>
                          <a:pt x="35" y="30"/>
                        </a:lnTo>
                        <a:lnTo>
                          <a:pt x="36" y="41"/>
                        </a:lnTo>
                        <a:lnTo>
                          <a:pt x="36" y="53"/>
                        </a:lnTo>
                        <a:lnTo>
                          <a:pt x="37" y="61"/>
                        </a:lnTo>
                        <a:lnTo>
                          <a:pt x="36" y="70"/>
                        </a:lnTo>
                        <a:lnTo>
                          <a:pt x="35" y="81"/>
                        </a:lnTo>
                        <a:lnTo>
                          <a:pt x="33" y="91"/>
                        </a:lnTo>
                        <a:lnTo>
                          <a:pt x="30" y="106"/>
                        </a:lnTo>
                        <a:lnTo>
                          <a:pt x="28" y="114"/>
                        </a:lnTo>
                        <a:lnTo>
                          <a:pt x="23" y="124"/>
                        </a:lnTo>
                        <a:lnTo>
                          <a:pt x="17" y="135"/>
                        </a:lnTo>
                        <a:lnTo>
                          <a:pt x="12" y="145"/>
                        </a:lnTo>
                        <a:lnTo>
                          <a:pt x="7" y="155"/>
                        </a:lnTo>
                        <a:lnTo>
                          <a:pt x="3" y="163"/>
                        </a:lnTo>
                        <a:lnTo>
                          <a:pt x="0" y="180"/>
                        </a:lnTo>
                        <a:lnTo>
                          <a:pt x="1" y="163"/>
                        </a:lnTo>
                        <a:lnTo>
                          <a:pt x="3" y="152"/>
                        </a:lnTo>
                        <a:lnTo>
                          <a:pt x="4" y="141"/>
                        </a:lnTo>
                        <a:lnTo>
                          <a:pt x="5" y="130"/>
                        </a:lnTo>
                        <a:lnTo>
                          <a:pt x="7" y="116"/>
                        </a:lnTo>
                        <a:lnTo>
                          <a:pt x="9" y="106"/>
                        </a:lnTo>
                        <a:lnTo>
                          <a:pt x="12" y="96"/>
                        </a:lnTo>
                        <a:lnTo>
                          <a:pt x="15" y="87"/>
                        </a:lnTo>
                        <a:lnTo>
                          <a:pt x="17" y="77"/>
                        </a:lnTo>
                        <a:lnTo>
                          <a:pt x="20" y="67"/>
                        </a:lnTo>
                        <a:lnTo>
                          <a:pt x="21" y="57"/>
                        </a:lnTo>
                        <a:lnTo>
                          <a:pt x="22" y="49"/>
                        </a:lnTo>
                        <a:lnTo>
                          <a:pt x="23" y="39"/>
                        </a:lnTo>
                        <a:lnTo>
                          <a:pt x="23" y="28"/>
                        </a:lnTo>
                        <a:lnTo>
                          <a:pt x="23" y="14"/>
                        </a:lnTo>
                        <a:lnTo>
                          <a:pt x="22" y="8"/>
                        </a:lnTo>
                        <a:lnTo>
                          <a:pt x="20" y="0"/>
                        </a:lnTo>
                      </a:path>
                    </a:pathLst>
                  </a:custGeom>
                  <a:solidFill>
                    <a:srgbClr val="037C03">
                      <a:alpha val="50000"/>
                    </a:srgb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 cap="rnd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kumimoji="1" lang="zh-CN" altLang="en-US" sz="36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052" name="Freeform 28"/>
                  <p:cNvSpPr>
                    <a:spLocks/>
                  </p:cNvSpPr>
                  <p:nvPr/>
                </p:nvSpPr>
                <p:spPr bwMode="ltGray">
                  <a:xfrm>
                    <a:off x="1991" y="1486"/>
                    <a:ext cx="168" cy="48"/>
                  </a:xfrm>
                  <a:custGeom>
                    <a:avLst/>
                    <a:gdLst>
                      <a:gd name="T0" fmla="*/ 167 w 168"/>
                      <a:gd name="T1" fmla="*/ 47 h 48"/>
                      <a:gd name="T2" fmla="*/ 164 w 168"/>
                      <a:gd name="T3" fmla="*/ 38 h 48"/>
                      <a:gd name="T4" fmla="*/ 160 w 168"/>
                      <a:gd name="T5" fmla="*/ 31 h 48"/>
                      <a:gd name="T6" fmla="*/ 157 w 168"/>
                      <a:gd name="T7" fmla="*/ 30 h 48"/>
                      <a:gd name="T8" fmla="*/ 150 w 168"/>
                      <a:gd name="T9" fmla="*/ 28 h 48"/>
                      <a:gd name="T10" fmla="*/ 144 w 168"/>
                      <a:gd name="T11" fmla="*/ 26 h 48"/>
                      <a:gd name="T12" fmla="*/ 137 w 168"/>
                      <a:gd name="T13" fmla="*/ 28 h 48"/>
                      <a:gd name="T14" fmla="*/ 130 w 168"/>
                      <a:gd name="T15" fmla="*/ 29 h 48"/>
                      <a:gd name="T16" fmla="*/ 121 w 168"/>
                      <a:gd name="T17" fmla="*/ 25 h 48"/>
                      <a:gd name="T18" fmla="*/ 109 w 168"/>
                      <a:gd name="T19" fmla="*/ 21 h 48"/>
                      <a:gd name="T20" fmla="*/ 98 w 168"/>
                      <a:gd name="T21" fmla="*/ 17 h 48"/>
                      <a:gd name="T22" fmla="*/ 91 w 168"/>
                      <a:gd name="T23" fmla="*/ 15 h 48"/>
                      <a:gd name="T24" fmla="*/ 78 w 168"/>
                      <a:gd name="T25" fmla="*/ 12 h 48"/>
                      <a:gd name="T26" fmla="*/ 66 w 168"/>
                      <a:gd name="T27" fmla="*/ 8 h 48"/>
                      <a:gd name="T28" fmla="*/ 54 w 168"/>
                      <a:gd name="T29" fmla="*/ 4 h 48"/>
                      <a:gd name="T30" fmla="*/ 41 w 168"/>
                      <a:gd name="T31" fmla="*/ 1 h 48"/>
                      <a:gd name="T32" fmla="*/ 28 w 168"/>
                      <a:gd name="T33" fmla="*/ 0 h 48"/>
                      <a:gd name="T34" fmla="*/ 15 w 168"/>
                      <a:gd name="T35" fmla="*/ 0 h 48"/>
                      <a:gd name="T36" fmla="*/ 12 w 168"/>
                      <a:gd name="T37" fmla="*/ 1 h 48"/>
                      <a:gd name="T38" fmla="*/ 7 w 168"/>
                      <a:gd name="T39" fmla="*/ 4 h 48"/>
                      <a:gd name="T40" fmla="*/ 3 w 168"/>
                      <a:gd name="T41" fmla="*/ 7 h 48"/>
                      <a:gd name="T42" fmla="*/ 0 w 168"/>
                      <a:gd name="T43" fmla="*/ 10 h 48"/>
                      <a:gd name="T44" fmla="*/ 5 w 168"/>
                      <a:gd name="T45" fmla="*/ 10 h 48"/>
                      <a:gd name="T46" fmla="*/ 12 w 168"/>
                      <a:gd name="T47" fmla="*/ 11 h 48"/>
                      <a:gd name="T48" fmla="*/ 18 w 168"/>
                      <a:gd name="T49" fmla="*/ 12 h 48"/>
                      <a:gd name="T50" fmla="*/ 23 w 168"/>
                      <a:gd name="T51" fmla="*/ 11 h 48"/>
                      <a:gd name="T52" fmla="*/ 29 w 168"/>
                      <a:gd name="T53" fmla="*/ 10 h 48"/>
                      <a:gd name="T54" fmla="*/ 38 w 168"/>
                      <a:gd name="T55" fmla="*/ 10 h 48"/>
                      <a:gd name="T56" fmla="*/ 50 w 168"/>
                      <a:gd name="T57" fmla="*/ 10 h 48"/>
                      <a:gd name="T58" fmla="*/ 60 w 168"/>
                      <a:gd name="T59" fmla="*/ 12 h 48"/>
                      <a:gd name="T60" fmla="*/ 70 w 168"/>
                      <a:gd name="T61" fmla="*/ 13 h 48"/>
                      <a:gd name="T62" fmla="*/ 79 w 168"/>
                      <a:gd name="T63" fmla="*/ 15 h 48"/>
                      <a:gd name="T64" fmla="*/ 89 w 168"/>
                      <a:gd name="T65" fmla="*/ 16 h 48"/>
                      <a:gd name="T66" fmla="*/ 98 w 168"/>
                      <a:gd name="T67" fmla="*/ 18 h 48"/>
                      <a:gd name="T68" fmla="*/ 106 w 168"/>
                      <a:gd name="T69" fmla="*/ 22 h 48"/>
                      <a:gd name="T70" fmla="*/ 114 w 168"/>
                      <a:gd name="T71" fmla="*/ 26 h 48"/>
                      <a:gd name="T72" fmla="*/ 123 w 168"/>
                      <a:gd name="T73" fmla="*/ 30 h 48"/>
                      <a:gd name="T74" fmla="*/ 127 w 168"/>
                      <a:gd name="T75" fmla="*/ 30 h 48"/>
                      <a:gd name="T76" fmla="*/ 131 w 168"/>
                      <a:gd name="T77" fmla="*/ 30 h 48"/>
                      <a:gd name="T78" fmla="*/ 137 w 168"/>
                      <a:gd name="T79" fmla="*/ 33 h 48"/>
                      <a:gd name="T80" fmla="*/ 144 w 168"/>
                      <a:gd name="T81" fmla="*/ 36 h 48"/>
                      <a:gd name="T82" fmla="*/ 150 w 168"/>
                      <a:gd name="T83" fmla="*/ 38 h 48"/>
                      <a:gd name="T84" fmla="*/ 158 w 168"/>
                      <a:gd name="T85" fmla="*/ 42 h 48"/>
                      <a:gd name="T86" fmla="*/ 164 w 168"/>
                      <a:gd name="T87" fmla="*/ 45 h 48"/>
                      <a:gd name="T88" fmla="*/ 167 w 168"/>
                      <a:gd name="T89" fmla="*/ 47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168" h="48">
                        <a:moveTo>
                          <a:pt x="167" y="47"/>
                        </a:moveTo>
                        <a:lnTo>
                          <a:pt x="164" y="38"/>
                        </a:lnTo>
                        <a:lnTo>
                          <a:pt x="160" y="31"/>
                        </a:lnTo>
                        <a:lnTo>
                          <a:pt x="157" y="30"/>
                        </a:lnTo>
                        <a:lnTo>
                          <a:pt x="150" y="28"/>
                        </a:lnTo>
                        <a:lnTo>
                          <a:pt x="144" y="26"/>
                        </a:lnTo>
                        <a:lnTo>
                          <a:pt x="137" y="28"/>
                        </a:lnTo>
                        <a:lnTo>
                          <a:pt x="130" y="29"/>
                        </a:lnTo>
                        <a:lnTo>
                          <a:pt x="121" y="25"/>
                        </a:lnTo>
                        <a:lnTo>
                          <a:pt x="109" y="21"/>
                        </a:lnTo>
                        <a:lnTo>
                          <a:pt x="98" y="17"/>
                        </a:lnTo>
                        <a:lnTo>
                          <a:pt x="91" y="15"/>
                        </a:lnTo>
                        <a:lnTo>
                          <a:pt x="78" y="12"/>
                        </a:lnTo>
                        <a:lnTo>
                          <a:pt x="66" y="8"/>
                        </a:lnTo>
                        <a:lnTo>
                          <a:pt x="54" y="4"/>
                        </a:lnTo>
                        <a:lnTo>
                          <a:pt x="41" y="1"/>
                        </a:lnTo>
                        <a:lnTo>
                          <a:pt x="28" y="0"/>
                        </a:lnTo>
                        <a:lnTo>
                          <a:pt x="15" y="0"/>
                        </a:lnTo>
                        <a:lnTo>
                          <a:pt x="12" y="1"/>
                        </a:lnTo>
                        <a:lnTo>
                          <a:pt x="7" y="4"/>
                        </a:lnTo>
                        <a:lnTo>
                          <a:pt x="3" y="7"/>
                        </a:lnTo>
                        <a:lnTo>
                          <a:pt x="0" y="10"/>
                        </a:lnTo>
                        <a:lnTo>
                          <a:pt x="5" y="10"/>
                        </a:lnTo>
                        <a:lnTo>
                          <a:pt x="12" y="11"/>
                        </a:lnTo>
                        <a:lnTo>
                          <a:pt x="18" y="12"/>
                        </a:lnTo>
                        <a:lnTo>
                          <a:pt x="23" y="11"/>
                        </a:lnTo>
                        <a:lnTo>
                          <a:pt x="29" y="10"/>
                        </a:lnTo>
                        <a:lnTo>
                          <a:pt x="38" y="10"/>
                        </a:lnTo>
                        <a:lnTo>
                          <a:pt x="50" y="10"/>
                        </a:lnTo>
                        <a:lnTo>
                          <a:pt x="60" y="12"/>
                        </a:lnTo>
                        <a:lnTo>
                          <a:pt x="70" y="13"/>
                        </a:lnTo>
                        <a:lnTo>
                          <a:pt x="79" y="15"/>
                        </a:lnTo>
                        <a:lnTo>
                          <a:pt x="89" y="16"/>
                        </a:lnTo>
                        <a:lnTo>
                          <a:pt x="98" y="18"/>
                        </a:lnTo>
                        <a:lnTo>
                          <a:pt x="106" y="22"/>
                        </a:lnTo>
                        <a:lnTo>
                          <a:pt x="114" y="26"/>
                        </a:lnTo>
                        <a:lnTo>
                          <a:pt x="123" y="30"/>
                        </a:lnTo>
                        <a:lnTo>
                          <a:pt x="127" y="30"/>
                        </a:lnTo>
                        <a:lnTo>
                          <a:pt x="131" y="30"/>
                        </a:lnTo>
                        <a:lnTo>
                          <a:pt x="137" y="33"/>
                        </a:lnTo>
                        <a:lnTo>
                          <a:pt x="144" y="36"/>
                        </a:lnTo>
                        <a:lnTo>
                          <a:pt x="150" y="38"/>
                        </a:lnTo>
                        <a:lnTo>
                          <a:pt x="158" y="42"/>
                        </a:lnTo>
                        <a:lnTo>
                          <a:pt x="164" y="45"/>
                        </a:lnTo>
                        <a:lnTo>
                          <a:pt x="167" y="47"/>
                        </a:lnTo>
                      </a:path>
                    </a:pathLst>
                  </a:custGeom>
                  <a:solidFill>
                    <a:srgbClr val="037C03">
                      <a:alpha val="50000"/>
                    </a:srgb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 cap="rnd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kumimoji="1" lang="zh-CN" altLang="en-US" sz="36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053" name="Freeform 29"/>
                  <p:cNvSpPr>
                    <a:spLocks/>
                  </p:cNvSpPr>
                  <p:nvPr/>
                </p:nvSpPr>
                <p:spPr bwMode="ltGray">
                  <a:xfrm>
                    <a:off x="1985" y="1514"/>
                    <a:ext cx="173" cy="20"/>
                  </a:xfrm>
                  <a:custGeom>
                    <a:avLst/>
                    <a:gdLst>
                      <a:gd name="T0" fmla="*/ 172 w 173"/>
                      <a:gd name="T1" fmla="*/ 19 h 20"/>
                      <a:gd name="T2" fmla="*/ 167 w 173"/>
                      <a:gd name="T3" fmla="*/ 17 h 20"/>
                      <a:gd name="T4" fmla="*/ 163 w 173"/>
                      <a:gd name="T5" fmla="*/ 15 h 20"/>
                      <a:gd name="T6" fmla="*/ 157 w 173"/>
                      <a:gd name="T7" fmla="*/ 13 h 20"/>
                      <a:gd name="T8" fmla="*/ 152 w 173"/>
                      <a:gd name="T9" fmla="*/ 11 h 20"/>
                      <a:gd name="T10" fmla="*/ 146 w 173"/>
                      <a:gd name="T11" fmla="*/ 9 h 20"/>
                      <a:gd name="T12" fmla="*/ 138 w 173"/>
                      <a:gd name="T13" fmla="*/ 6 h 20"/>
                      <a:gd name="T14" fmla="*/ 131 w 173"/>
                      <a:gd name="T15" fmla="*/ 2 h 20"/>
                      <a:gd name="T16" fmla="*/ 125 w 173"/>
                      <a:gd name="T17" fmla="*/ 2 h 20"/>
                      <a:gd name="T18" fmla="*/ 118 w 173"/>
                      <a:gd name="T19" fmla="*/ 3 h 20"/>
                      <a:gd name="T20" fmla="*/ 108 w 173"/>
                      <a:gd name="T21" fmla="*/ 5 h 20"/>
                      <a:gd name="T22" fmla="*/ 103 w 173"/>
                      <a:gd name="T23" fmla="*/ 5 h 20"/>
                      <a:gd name="T24" fmla="*/ 91 w 173"/>
                      <a:gd name="T25" fmla="*/ 3 h 20"/>
                      <a:gd name="T26" fmla="*/ 77 w 173"/>
                      <a:gd name="T27" fmla="*/ 1 h 20"/>
                      <a:gd name="T28" fmla="*/ 67 w 173"/>
                      <a:gd name="T29" fmla="*/ 0 h 20"/>
                      <a:gd name="T30" fmla="*/ 55 w 173"/>
                      <a:gd name="T31" fmla="*/ 0 h 20"/>
                      <a:gd name="T32" fmla="*/ 43 w 173"/>
                      <a:gd name="T33" fmla="*/ 0 h 20"/>
                      <a:gd name="T34" fmla="*/ 35 w 173"/>
                      <a:gd name="T35" fmla="*/ 1 h 20"/>
                      <a:gd name="T36" fmla="*/ 26 w 173"/>
                      <a:gd name="T37" fmla="*/ 2 h 20"/>
                      <a:gd name="T38" fmla="*/ 18 w 173"/>
                      <a:gd name="T39" fmla="*/ 3 h 20"/>
                      <a:gd name="T40" fmla="*/ 9 w 173"/>
                      <a:gd name="T41" fmla="*/ 4 h 20"/>
                      <a:gd name="T42" fmla="*/ 8 w 173"/>
                      <a:gd name="T43" fmla="*/ 8 h 20"/>
                      <a:gd name="T44" fmla="*/ 6 w 173"/>
                      <a:gd name="T45" fmla="*/ 11 h 20"/>
                      <a:gd name="T46" fmla="*/ 4 w 173"/>
                      <a:gd name="T47" fmla="*/ 14 h 20"/>
                      <a:gd name="T48" fmla="*/ 0 w 173"/>
                      <a:gd name="T49" fmla="*/ 16 h 20"/>
                      <a:gd name="T50" fmla="*/ 7 w 173"/>
                      <a:gd name="T51" fmla="*/ 15 h 20"/>
                      <a:gd name="T52" fmla="*/ 15 w 173"/>
                      <a:gd name="T53" fmla="*/ 13 h 20"/>
                      <a:gd name="T54" fmla="*/ 21 w 173"/>
                      <a:gd name="T55" fmla="*/ 12 h 20"/>
                      <a:gd name="T56" fmla="*/ 29 w 173"/>
                      <a:gd name="T57" fmla="*/ 11 h 20"/>
                      <a:gd name="T58" fmla="*/ 36 w 173"/>
                      <a:gd name="T59" fmla="*/ 10 h 20"/>
                      <a:gd name="T60" fmla="*/ 49 w 173"/>
                      <a:gd name="T61" fmla="*/ 9 h 20"/>
                      <a:gd name="T62" fmla="*/ 62 w 173"/>
                      <a:gd name="T63" fmla="*/ 8 h 20"/>
                      <a:gd name="T64" fmla="*/ 77 w 173"/>
                      <a:gd name="T65" fmla="*/ 7 h 20"/>
                      <a:gd name="T66" fmla="*/ 92 w 173"/>
                      <a:gd name="T67" fmla="*/ 6 h 20"/>
                      <a:gd name="T68" fmla="*/ 106 w 173"/>
                      <a:gd name="T69" fmla="*/ 6 h 20"/>
                      <a:gd name="T70" fmla="*/ 118 w 173"/>
                      <a:gd name="T71" fmla="*/ 7 h 20"/>
                      <a:gd name="T72" fmla="*/ 126 w 173"/>
                      <a:gd name="T73" fmla="*/ 9 h 20"/>
                      <a:gd name="T74" fmla="*/ 135 w 173"/>
                      <a:gd name="T75" fmla="*/ 11 h 20"/>
                      <a:gd name="T76" fmla="*/ 145 w 173"/>
                      <a:gd name="T77" fmla="*/ 13 h 20"/>
                      <a:gd name="T78" fmla="*/ 155 w 173"/>
                      <a:gd name="T79" fmla="*/ 16 h 20"/>
                      <a:gd name="T80" fmla="*/ 163 w 173"/>
                      <a:gd name="T81" fmla="*/ 17 h 20"/>
                      <a:gd name="T82" fmla="*/ 172 w 173"/>
                      <a:gd name="T83" fmla="*/ 19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173" h="20">
                        <a:moveTo>
                          <a:pt x="172" y="19"/>
                        </a:moveTo>
                        <a:lnTo>
                          <a:pt x="167" y="17"/>
                        </a:lnTo>
                        <a:lnTo>
                          <a:pt x="163" y="15"/>
                        </a:lnTo>
                        <a:lnTo>
                          <a:pt x="157" y="13"/>
                        </a:lnTo>
                        <a:lnTo>
                          <a:pt x="152" y="11"/>
                        </a:lnTo>
                        <a:lnTo>
                          <a:pt x="146" y="9"/>
                        </a:lnTo>
                        <a:lnTo>
                          <a:pt x="138" y="6"/>
                        </a:lnTo>
                        <a:lnTo>
                          <a:pt x="131" y="2"/>
                        </a:lnTo>
                        <a:lnTo>
                          <a:pt x="125" y="2"/>
                        </a:lnTo>
                        <a:lnTo>
                          <a:pt x="118" y="3"/>
                        </a:lnTo>
                        <a:lnTo>
                          <a:pt x="108" y="5"/>
                        </a:lnTo>
                        <a:lnTo>
                          <a:pt x="103" y="5"/>
                        </a:lnTo>
                        <a:lnTo>
                          <a:pt x="91" y="3"/>
                        </a:lnTo>
                        <a:lnTo>
                          <a:pt x="77" y="1"/>
                        </a:lnTo>
                        <a:lnTo>
                          <a:pt x="67" y="0"/>
                        </a:lnTo>
                        <a:lnTo>
                          <a:pt x="55" y="0"/>
                        </a:lnTo>
                        <a:lnTo>
                          <a:pt x="43" y="0"/>
                        </a:lnTo>
                        <a:lnTo>
                          <a:pt x="35" y="1"/>
                        </a:lnTo>
                        <a:lnTo>
                          <a:pt x="26" y="2"/>
                        </a:lnTo>
                        <a:lnTo>
                          <a:pt x="18" y="3"/>
                        </a:lnTo>
                        <a:lnTo>
                          <a:pt x="9" y="4"/>
                        </a:lnTo>
                        <a:lnTo>
                          <a:pt x="8" y="8"/>
                        </a:lnTo>
                        <a:lnTo>
                          <a:pt x="6" y="11"/>
                        </a:lnTo>
                        <a:lnTo>
                          <a:pt x="4" y="14"/>
                        </a:lnTo>
                        <a:lnTo>
                          <a:pt x="0" y="16"/>
                        </a:lnTo>
                        <a:lnTo>
                          <a:pt x="7" y="15"/>
                        </a:lnTo>
                        <a:lnTo>
                          <a:pt x="15" y="13"/>
                        </a:lnTo>
                        <a:lnTo>
                          <a:pt x="21" y="12"/>
                        </a:lnTo>
                        <a:lnTo>
                          <a:pt x="29" y="11"/>
                        </a:lnTo>
                        <a:lnTo>
                          <a:pt x="36" y="10"/>
                        </a:lnTo>
                        <a:lnTo>
                          <a:pt x="49" y="9"/>
                        </a:lnTo>
                        <a:lnTo>
                          <a:pt x="62" y="8"/>
                        </a:lnTo>
                        <a:lnTo>
                          <a:pt x="77" y="7"/>
                        </a:lnTo>
                        <a:lnTo>
                          <a:pt x="92" y="6"/>
                        </a:lnTo>
                        <a:lnTo>
                          <a:pt x="106" y="6"/>
                        </a:lnTo>
                        <a:lnTo>
                          <a:pt x="118" y="7"/>
                        </a:lnTo>
                        <a:lnTo>
                          <a:pt x="126" y="9"/>
                        </a:lnTo>
                        <a:lnTo>
                          <a:pt x="135" y="11"/>
                        </a:lnTo>
                        <a:lnTo>
                          <a:pt x="145" y="13"/>
                        </a:lnTo>
                        <a:lnTo>
                          <a:pt x="155" y="16"/>
                        </a:lnTo>
                        <a:lnTo>
                          <a:pt x="163" y="17"/>
                        </a:lnTo>
                        <a:lnTo>
                          <a:pt x="172" y="19"/>
                        </a:lnTo>
                      </a:path>
                    </a:pathLst>
                  </a:custGeom>
                  <a:solidFill>
                    <a:srgbClr val="037C03">
                      <a:alpha val="50000"/>
                    </a:srgbClr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 cap="rnd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kumimoji="1" lang="zh-CN" altLang="en-US" sz="36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</p:grpSp>
          </p:grpSp>
        </p:grpSp>
      </p:grpSp>
      <p:pic>
        <p:nvPicPr>
          <p:cNvPr id="1054" name="Picture 30" descr="index1_G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92075"/>
            <a:ext cx="1295400" cy="127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5" name="Line 31"/>
          <p:cNvSpPr>
            <a:spLocks noChangeShapeType="1"/>
          </p:cNvSpPr>
          <p:nvPr userDrawn="1"/>
        </p:nvSpPr>
        <p:spPr bwMode="auto">
          <a:xfrm>
            <a:off x="762000" y="1371600"/>
            <a:ext cx="8229600" cy="0"/>
          </a:xfrm>
          <a:prstGeom prst="line">
            <a:avLst/>
          </a:prstGeom>
          <a:noFill/>
          <a:ln w="76200" cmpd="tri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3600" b="1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8904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3600" b="1" kern="1200">
          <a:solidFill>
            <a:schemeClr val="accent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30000"/>
        </a:spcBef>
        <a:spcAft>
          <a:spcPct val="0"/>
        </a:spcAft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30000"/>
        </a:spcBef>
        <a:spcAft>
          <a:spcPct val="0"/>
        </a:spcAft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30000"/>
        </a:spcBef>
        <a:spcAft>
          <a:spcPct val="0"/>
        </a:spcAft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30000"/>
        </a:spcBef>
        <a:spcAft>
          <a:spcPct val="0"/>
        </a:spcAft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30000"/>
        </a:spcBef>
        <a:spcAft>
          <a:spcPct val="0"/>
        </a:spcAft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62000" y="1524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676400"/>
            <a:ext cx="85344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A1D5544-4EC3-4FDF-8BC5-D87FA56CA41C}" type="slidenum"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31" name="Line 7"/>
          <p:cNvSpPr>
            <a:spLocks noChangeShapeType="1"/>
          </p:cNvSpPr>
          <p:nvPr userDrawn="1"/>
        </p:nvSpPr>
        <p:spPr bwMode="auto">
          <a:xfrm>
            <a:off x="609600" y="1371600"/>
            <a:ext cx="8001000" cy="0"/>
          </a:xfrm>
          <a:prstGeom prst="line">
            <a:avLst/>
          </a:prstGeom>
          <a:noFill/>
          <a:ln w="25400">
            <a:solidFill>
              <a:srgbClr val="FF99C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686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3600" b="1" kern="1200">
          <a:solidFill>
            <a:schemeClr val="accent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9pPr>
    </p:titleStyle>
    <p:bodyStyle>
      <a:lvl1pPr marL="609600" indent="-609600" algn="l" rtl="0" fontAlgn="base">
        <a:spcBef>
          <a:spcPct val="10000"/>
        </a:spcBef>
        <a:spcAft>
          <a:spcPct val="0"/>
        </a:spcAft>
        <a:buClr>
          <a:srgbClr val="FF5050"/>
        </a:buClr>
        <a:buFont typeface="Wingdings" panose="05000000000000000000" pitchFamily="2" charset="2"/>
        <a:buChar char="Ø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533400" algn="l" rtl="0" fontAlgn="base">
        <a:spcBef>
          <a:spcPct val="10000"/>
        </a:spcBef>
        <a:spcAft>
          <a:spcPct val="0"/>
        </a:spcAft>
        <a:buAutoNum type="arabicParenR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457200" algn="l" rtl="0" fontAlgn="base">
        <a:spcBef>
          <a:spcPct val="10000"/>
        </a:spcBef>
        <a:spcAft>
          <a:spcPct val="0"/>
        </a:spcAft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2600" indent="-381000" algn="l" rtl="0" fontAlgn="base">
        <a:spcBef>
          <a:spcPct val="10000"/>
        </a:spcBef>
        <a:spcAft>
          <a:spcPct val="0"/>
        </a:spcAft>
        <a:buChar char="–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209800" indent="-381000" algn="l" rtl="0" fontAlgn="base">
        <a:spcBef>
          <a:spcPct val="10000"/>
        </a:spcBef>
        <a:spcAft>
          <a:spcPct val="0"/>
        </a:spcAft>
        <a:buChar char="»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347012"/>
          </a:xfrm>
        </p:spPr>
      </p:pic>
    </p:spTree>
    <p:extLst>
      <p:ext uri="{BB962C8B-B14F-4D97-AF65-F5344CB8AC3E}">
        <p14:creationId xmlns:p14="http://schemas.microsoft.com/office/powerpoint/2010/main" val="180372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(4)</a:t>
            </a:r>
          </a:p>
        </p:txBody>
      </p:sp>
      <p:sp>
        <p:nvSpPr>
          <p:cNvPr id="1812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533525"/>
            <a:ext cx="9144000" cy="5135563"/>
          </a:xfrm>
        </p:spPr>
        <p:txBody>
          <a:bodyPr/>
          <a:lstStyle/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输出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2010/01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学期每门课程的最高分、最低分；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endParaRPr lang="zh-CN" altLang="en-US">
              <a:latin typeface="华文中宋" panose="02010600040101010101" pitchFamily="2" charset="-122"/>
            </a:endParaRP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SELECT</a:t>
            </a:r>
            <a:r>
              <a:rPr lang="en-US" altLang="zh-CN">
                <a:latin typeface="Times New Roman" panose="02020603050405020304" pitchFamily="18" charset="0"/>
              </a:rPr>
              <a:t> cno, cname,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MAX</a:t>
            </a:r>
            <a:r>
              <a:rPr lang="en-US" altLang="zh-CN">
                <a:latin typeface="Times New Roman" panose="02020603050405020304" pitchFamily="18" charset="0"/>
              </a:rPr>
              <a:t>(score),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MIN</a:t>
            </a:r>
            <a:r>
              <a:rPr lang="en-US" altLang="zh-CN">
                <a:latin typeface="Times New Roman" panose="02020603050405020304" pitchFamily="18" charset="0"/>
              </a:rPr>
              <a:t>(score)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Times New Roman" panose="02020603050405020304" pitchFamily="18" charset="0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FROM</a:t>
            </a:r>
            <a:r>
              <a:rPr lang="en-US" altLang="zh-CN">
                <a:latin typeface="Times New Roman" panose="02020603050405020304" pitchFamily="18" charset="0"/>
              </a:rPr>
              <a:t> course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c, enroll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e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Times New Roman" panose="02020603050405020304" pitchFamily="18" charset="0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WHERE</a:t>
            </a:r>
            <a:r>
              <a:rPr lang="en-US" altLang="zh-CN">
                <a:latin typeface="Times New Roman" panose="02020603050405020304" pitchFamily="18" charset="0"/>
              </a:rPr>
              <a:t> e.semester=’2010/01’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c.cno=e.cno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Times New Roman" panose="02020603050405020304" pitchFamily="18" charset="0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GROUP BY</a:t>
            </a:r>
            <a:r>
              <a:rPr lang="en-US" altLang="zh-CN">
                <a:latin typeface="Times New Roman" panose="02020603050405020304" pitchFamily="18" charset="0"/>
              </a:rPr>
              <a:t> cno, cname;</a:t>
            </a:r>
          </a:p>
        </p:txBody>
      </p:sp>
    </p:spTree>
    <p:extLst>
      <p:ext uri="{BB962C8B-B14F-4D97-AF65-F5344CB8AC3E}">
        <p14:creationId xmlns:p14="http://schemas.microsoft.com/office/powerpoint/2010/main" val="1463162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(5)</a:t>
            </a:r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533525"/>
            <a:ext cx="9144000" cy="5135563"/>
          </a:xfrm>
        </p:spPr>
        <p:txBody>
          <a:bodyPr>
            <a:normAutofit lnSpcReduction="10000"/>
          </a:bodyPr>
          <a:lstStyle/>
          <a:p>
            <a:pPr marL="609600" indent="-609600">
              <a:lnSpc>
                <a:spcPct val="135000"/>
              </a:lnSpc>
              <a:tabLst>
                <a:tab pos="4000500" algn="l"/>
              </a:tabLst>
            </a:pP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输出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2010/01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学期“数据库系统”课程，没有及格的同学的清单；</a:t>
            </a:r>
          </a:p>
          <a:p>
            <a:pPr marL="609600" indent="-609600">
              <a:lnSpc>
                <a:spcPct val="135000"/>
              </a:lnSpc>
              <a:tabLst>
                <a:tab pos="4000500" algn="l"/>
              </a:tabLst>
            </a:pPr>
            <a:endParaRPr lang="zh-CN" altLang="en-US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609600" indent="-609600">
              <a:lnSpc>
                <a:spcPct val="135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SELECT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sno, sname, classno, score</a:t>
            </a:r>
          </a:p>
          <a:p>
            <a:pPr marL="609600" indent="-609600">
              <a:lnSpc>
                <a:spcPct val="135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FROM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student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s, course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c, enroll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</a:t>
            </a:r>
          </a:p>
          <a:p>
            <a:pPr marL="609600" indent="-609600">
              <a:lnSpc>
                <a:spcPct val="135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WHERE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c.cname=’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数据库系统’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e.semester=’2010/01’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e.score&lt;60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s.sno=e.sno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c.cno=e.cno;</a:t>
            </a:r>
          </a:p>
        </p:txBody>
      </p:sp>
    </p:spTree>
    <p:extLst>
      <p:ext uri="{BB962C8B-B14F-4D97-AF65-F5344CB8AC3E}">
        <p14:creationId xmlns:p14="http://schemas.microsoft.com/office/powerpoint/2010/main" val="2518372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(6)</a:t>
            </a:r>
          </a:p>
        </p:txBody>
      </p:sp>
      <p:sp>
        <p:nvSpPr>
          <p:cNvPr id="1832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533525"/>
            <a:ext cx="9144000" cy="5135563"/>
          </a:xfrm>
        </p:spPr>
        <p:txBody>
          <a:bodyPr>
            <a:normAutofit fontScale="92500" lnSpcReduction="10000"/>
          </a:bodyPr>
          <a:lstStyle/>
          <a:p>
            <a:pPr marL="609600" indent="-609600">
              <a:tabLst>
                <a:tab pos="4000500" algn="l"/>
              </a:tabLst>
            </a:pP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统计软件学院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2009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年度教师的教学工作量清单；</a:t>
            </a:r>
          </a:p>
          <a:p>
            <a:pPr marL="609600" indent="-609600">
              <a:tabLst>
                <a:tab pos="4000500" algn="l"/>
              </a:tabLst>
            </a:pPr>
            <a:endParaRPr lang="zh-CN" altLang="en-US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SELECT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tno, tname,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SUM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(c.hours)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FROM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teacher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t, department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d, course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c, teacher _course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tc 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WHERE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d.dname=’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软件学院’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tc.semester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LIKE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’2009%’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t.dno=d.sno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t.tno=tc.tno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tc.cno=c.cno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GROUP BY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tno, tname;</a:t>
            </a:r>
          </a:p>
        </p:txBody>
      </p:sp>
    </p:spTree>
    <p:extLst>
      <p:ext uri="{BB962C8B-B14F-4D97-AF65-F5344CB8AC3E}">
        <p14:creationId xmlns:p14="http://schemas.microsoft.com/office/powerpoint/2010/main" val="2288151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(7)</a:t>
            </a:r>
          </a:p>
        </p:txBody>
      </p:sp>
      <p:sp>
        <p:nvSpPr>
          <p:cNvPr id="1843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412875"/>
            <a:ext cx="9144000" cy="5135563"/>
          </a:xfrm>
        </p:spPr>
        <p:txBody>
          <a:bodyPr>
            <a:normAutofit fontScale="85000" lnSpcReduction="10000"/>
          </a:bodyPr>
          <a:lstStyle/>
          <a:p>
            <a:pPr marL="609600" indent="-609600">
              <a:lnSpc>
                <a:spcPct val="90000"/>
              </a:lnSpc>
              <a:tabLst>
                <a:tab pos="4000500" algn="l"/>
              </a:tabLst>
            </a:pP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软件学院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2009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年度教学工作量未达到要求（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150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学时）的教师清单；</a:t>
            </a:r>
          </a:p>
          <a:p>
            <a:pPr marL="609600" indent="-609600">
              <a:lnSpc>
                <a:spcPct val="90000"/>
              </a:lnSpc>
              <a:tabLst>
                <a:tab pos="4000500" algn="l"/>
              </a:tabLst>
            </a:pPr>
            <a:endParaRPr lang="zh-CN" altLang="en-US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609600" indent="-609600">
              <a:lnSpc>
                <a:spcPct val="120000"/>
              </a:lnSpc>
              <a:spcBef>
                <a:spcPct val="10000"/>
              </a:spcBef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SELECT</a:t>
            </a:r>
            <a:r>
              <a:rPr lang="en-US" altLang="zh-CN">
                <a:latin typeface="Times New Roman" panose="02020603050405020304" pitchFamily="18" charset="0"/>
              </a:rPr>
              <a:t>   t.tno, t.tname,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SUM</a:t>
            </a:r>
            <a:r>
              <a:rPr lang="en-US" altLang="zh-CN">
                <a:latin typeface="Times New Roman" panose="02020603050405020304" pitchFamily="18" charset="0"/>
              </a:rPr>
              <a:t>(c.hours)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workamount</a:t>
            </a:r>
          </a:p>
          <a:p>
            <a:pPr marL="609600" indent="-609600">
              <a:lnSpc>
                <a:spcPct val="120000"/>
              </a:lnSpc>
              <a:spcBef>
                <a:spcPct val="10000"/>
              </a:spcBef>
              <a:tabLst>
                <a:tab pos="4000500" algn="l"/>
              </a:tabLst>
            </a:pPr>
            <a:r>
              <a:rPr lang="en-US" altLang="zh-CN">
                <a:latin typeface="Times New Roman" panose="02020603050405020304" pitchFamily="18" charset="0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FROM</a:t>
            </a:r>
            <a:r>
              <a:rPr lang="en-US" altLang="zh-CN">
                <a:latin typeface="Times New Roman" panose="02020603050405020304" pitchFamily="18" charset="0"/>
              </a:rPr>
              <a:t>     teacher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t, department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d, course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c, </a:t>
            </a:r>
          </a:p>
          <a:p>
            <a:pPr marL="609600" indent="-609600">
              <a:lnSpc>
                <a:spcPct val="120000"/>
              </a:lnSpc>
              <a:spcBef>
                <a:spcPct val="10000"/>
              </a:spcBef>
              <a:tabLst>
                <a:tab pos="4000500" algn="l"/>
              </a:tabLst>
            </a:pPr>
            <a:r>
              <a:rPr lang="en-US" altLang="zh-CN">
                <a:latin typeface="Times New Roman" panose="02020603050405020304" pitchFamily="18" charset="0"/>
              </a:rPr>
              <a:t>                  teacher _course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tc </a:t>
            </a:r>
          </a:p>
          <a:p>
            <a:pPr marL="609600" indent="-609600">
              <a:lnSpc>
                <a:spcPct val="120000"/>
              </a:lnSpc>
              <a:spcBef>
                <a:spcPct val="10000"/>
              </a:spcBef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WHERE</a:t>
            </a:r>
            <a:r>
              <a:rPr lang="en-US" altLang="zh-CN">
                <a:latin typeface="Times New Roman" panose="02020603050405020304" pitchFamily="18" charset="0"/>
              </a:rPr>
              <a:t>   d.dname=’</a:t>
            </a:r>
            <a:r>
              <a:rPr lang="zh-CN" altLang="en-US">
                <a:latin typeface="Times New Roman" panose="02020603050405020304" pitchFamily="18" charset="0"/>
              </a:rPr>
              <a:t>软件学院’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tc.semester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LIKE</a:t>
            </a:r>
            <a:r>
              <a:rPr lang="en-US" altLang="zh-CN">
                <a:latin typeface="Times New Roman" panose="02020603050405020304" pitchFamily="18" charset="0"/>
              </a:rPr>
              <a:t> ’2009%’ </a:t>
            </a:r>
          </a:p>
          <a:p>
            <a:pPr marL="609600" indent="-609600">
              <a:lnSpc>
                <a:spcPct val="120000"/>
              </a:lnSpc>
              <a:spcBef>
                <a:spcPct val="10000"/>
              </a:spcBef>
              <a:tabLst>
                <a:tab pos="4000500" algn="l"/>
              </a:tabLst>
            </a:pPr>
            <a:r>
              <a:rPr lang="en-US" altLang="zh-CN">
                <a:latin typeface="Times New Roman" panose="02020603050405020304" pitchFamily="18" charset="0"/>
              </a:rPr>
              <a:t>                 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t.dno=d.dno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t.tno=tc.tno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tc.cno=c.cno</a:t>
            </a:r>
          </a:p>
          <a:p>
            <a:pPr marL="609600" indent="-609600">
              <a:lnSpc>
                <a:spcPct val="120000"/>
              </a:lnSpc>
              <a:spcBef>
                <a:spcPct val="10000"/>
              </a:spcBef>
              <a:tabLst>
                <a:tab pos="4000500" algn="l"/>
              </a:tabLst>
            </a:pPr>
            <a:r>
              <a:rPr lang="en-US" altLang="zh-CN">
                <a:latin typeface="Times New Roman" panose="02020603050405020304" pitchFamily="18" charset="0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GROUP BY</a:t>
            </a:r>
            <a:r>
              <a:rPr lang="en-US" altLang="zh-CN">
                <a:latin typeface="Times New Roman" panose="02020603050405020304" pitchFamily="18" charset="0"/>
              </a:rPr>
              <a:t>    tno, tname</a:t>
            </a:r>
          </a:p>
          <a:p>
            <a:pPr marL="609600" indent="-609600">
              <a:lnSpc>
                <a:spcPct val="120000"/>
              </a:lnSpc>
              <a:spcBef>
                <a:spcPct val="10000"/>
              </a:spcBef>
              <a:tabLst>
                <a:tab pos="4000500" algn="l"/>
              </a:tabLst>
            </a:pPr>
            <a:r>
              <a:rPr lang="en-US" altLang="zh-CN">
                <a:latin typeface="Times New Roman" panose="02020603050405020304" pitchFamily="18" charset="0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HAVING</a:t>
            </a:r>
            <a:r>
              <a:rPr lang="en-US" altLang="zh-CN">
                <a:latin typeface="Times New Roman" panose="02020603050405020304" pitchFamily="18" charset="0"/>
              </a:rPr>
              <a:t>         workamount &lt; 150;</a:t>
            </a:r>
          </a:p>
          <a:p>
            <a:pPr marL="609600" indent="-609600">
              <a:lnSpc>
                <a:spcPct val="120000"/>
              </a:lnSpc>
              <a:spcBef>
                <a:spcPct val="10000"/>
              </a:spcBef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ORDER BY</a:t>
            </a:r>
            <a:r>
              <a:rPr lang="en-US" altLang="zh-CN">
                <a:latin typeface="Times New Roman" panose="02020603050405020304" pitchFamily="18" charset="0"/>
              </a:rPr>
              <a:t>     workmount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DESC</a:t>
            </a:r>
            <a:r>
              <a:rPr lang="en-US" altLang="zh-CN">
                <a:latin typeface="Times New Roman" panose="02020603050405020304" pitchFamily="18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7963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(8)</a:t>
            </a:r>
          </a:p>
        </p:txBody>
      </p:sp>
      <p:sp>
        <p:nvSpPr>
          <p:cNvPr id="1853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557338"/>
            <a:ext cx="9144000" cy="5135562"/>
          </a:xfrm>
        </p:spPr>
        <p:txBody>
          <a:bodyPr>
            <a:normAutofit lnSpcReduction="10000"/>
          </a:bodyPr>
          <a:lstStyle/>
          <a:p>
            <a:pPr marL="609600" indent="-609600">
              <a:tabLst>
                <a:tab pos="4000500" algn="l"/>
              </a:tabLst>
            </a:pP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输出软件学院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2006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级毕业班“张山”同学的成绩清单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(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课程名称，学分，成绩；</a:t>
            </a:r>
          </a:p>
          <a:p>
            <a:pPr marL="609600" indent="-609600">
              <a:buFont typeface="Wingdings" panose="05000000000000000000" pitchFamily="2" charset="2"/>
              <a:buNone/>
              <a:tabLst>
                <a:tab pos="4000500" algn="l"/>
              </a:tabLst>
            </a:pPr>
            <a:endParaRPr lang="zh-CN" altLang="en-US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SELECT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c.cname, c.credit, e.score 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FROM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student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s, department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d, course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c, enroll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WHERE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d.dname=’ 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软件学院’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s.sno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LIKE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‘2006%’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s.sname=’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张山’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s.dno=d.dno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s.sno=e.sno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e.cno=c.cno;</a:t>
            </a:r>
          </a:p>
        </p:txBody>
      </p:sp>
    </p:spTree>
    <p:extLst>
      <p:ext uri="{BB962C8B-B14F-4D97-AF65-F5344CB8AC3E}">
        <p14:creationId xmlns:p14="http://schemas.microsoft.com/office/powerpoint/2010/main" val="1376017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(9)</a:t>
            </a:r>
          </a:p>
        </p:txBody>
      </p:sp>
      <p:sp>
        <p:nvSpPr>
          <p:cNvPr id="18637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533525"/>
            <a:ext cx="9144000" cy="5135563"/>
          </a:xfrm>
        </p:spPr>
        <p:txBody>
          <a:bodyPr>
            <a:normAutofit fontScale="92500"/>
          </a:bodyPr>
          <a:lstStyle/>
          <a:p>
            <a:pPr marL="609600" indent="-609600">
              <a:tabLst>
                <a:tab pos="4000500" algn="l"/>
              </a:tabLst>
            </a:pP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输出软件学院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2010/01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学期每门课的选修人数清单；</a:t>
            </a:r>
          </a:p>
          <a:p>
            <a:pPr marL="609600" indent="-609600">
              <a:tabLst>
                <a:tab pos="4000500" algn="l"/>
              </a:tabLst>
            </a:pPr>
            <a:endParaRPr lang="zh-CN" altLang="en-US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SELECT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c.cno, c.cname,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COUNT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(*) 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FROM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department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d, course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c, enroll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WHERE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d.dname=’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软件学院’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e.semester=’2010/01’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d.dno=c.dno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c.cno=e.cno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GROUP BY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c.cno, c.cname;</a:t>
            </a:r>
          </a:p>
        </p:txBody>
      </p:sp>
    </p:spTree>
    <p:extLst>
      <p:ext uri="{BB962C8B-B14F-4D97-AF65-F5344CB8AC3E}">
        <p14:creationId xmlns:p14="http://schemas.microsoft.com/office/powerpoint/2010/main" val="2037135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(10)</a:t>
            </a:r>
          </a:p>
        </p:txBody>
      </p:sp>
      <p:sp>
        <p:nvSpPr>
          <p:cNvPr id="1873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533525"/>
            <a:ext cx="9144000" cy="5135563"/>
          </a:xfrm>
        </p:spPr>
        <p:txBody>
          <a:bodyPr>
            <a:normAutofit fontScale="85000" lnSpcReduction="10000"/>
          </a:bodyPr>
          <a:lstStyle/>
          <a:p>
            <a:pPr marL="609600" indent="-609600">
              <a:tabLst>
                <a:tab pos="4000500" algn="l"/>
              </a:tabLst>
            </a:pP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统计湖南大学各个学院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2009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年度的教学工作量清单；</a:t>
            </a:r>
          </a:p>
          <a:p>
            <a:pPr marL="609600" indent="-609600">
              <a:tabLst>
                <a:tab pos="4000500" algn="l"/>
              </a:tabLst>
            </a:pPr>
            <a:endParaRPr lang="zh-CN" altLang="en-US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SELECT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d.dno, d.dname, sum(c.hours)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workamount 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FROM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teacher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t, department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d, course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c, teacher _course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tc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WHERE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tc.semester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LIKE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’2009%’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t.dno=d.sno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t.tno=tc.tno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tc.cno=c.cno 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GROUP BY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d.dno, d.dname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ORDER BY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workamount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DESC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212221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(11)</a:t>
            </a:r>
          </a:p>
        </p:txBody>
      </p:sp>
      <p:sp>
        <p:nvSpPr>
          <p:cNvPr id="1884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533525"/>
            <a:ext cx="9144000" cy="5135563"/>
          </a:xfrm>
        </p:spPr>
        <p:txBody>
          <a:bodyPr>
            <a:normAutofit fontScale="92500" lnSpcReduction="20000"/>
          </a:bodyPr>
          <a:lstStyle/>
          <a:p>
            <a:pPr marL="609600" indent="-609600">
              <a:tabLst>
                <a:tab pos="4000500" algn="l"/>
              </a:tabLst>
            </a:pP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对软件学院每个学生，给其家长输出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2010/01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学期成绩单；</a:t>
            </a:r>
          </a:p>
          <a:p>
            <a:pPr marL="609600" indent="-609600">
              <a:tabLst>
                <a:tab pos="4000500" algn="l"/>
              </a:tabLst>
            </a:pPr>
            <a:endParaRPr lang="zh-CN" altLang="en-US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SELECT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s.sno, s.sname, c.cname, e.score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FROM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student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s, department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d, course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c, enroll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 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WHERE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e.semester=’2010/01’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d.dname=’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软件学院’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s.dno=d.dno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s.sno=e.sno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e.cno=c.cno</a:t>
            </a:r>
          </a:p>
          <a:p>
            <a:pPr marL="609600" indent="-609600">
              <a:lnSpc>
                <a:spcPct val="140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ORDER BY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s.sno, s.sname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ASC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7819282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(12)</a:t>
            </a:r>
          </a:p>
        </p:txBody>
      </p:sp>
      <p:sp>
        <p:nvSpPr>
          <p:cNvPr id="1894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557338"/>
            <a:ext cx="9144000" cy="5135562"/>
          </a:xfrm>
        </p:spPr>
        <p:txBody>
          <a:bodyPr>
            <a:normAutofit fontScale="85000" lnSpcReduction="10000"/>
          </a:bodyPr>
          <a:lstStyle/>
          <a:p>
            <a:pPr marL="609600" indent="-6096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None/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2006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级软件学院毕业班，输出其学生成绩排名；输出前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25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名，作为研究生保送生；</a:t>
            </a:r>
          </a:p>
          <a:p>
            <a:pPr marL="609600" indent="-6096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None/>
              <a:tabLst>
                <a:tab pos="4000500" algn="l"/>
              </a:tabLst>
            </a:pPr>
            <a:endParaRPr lang="zh-CN" altLang="en-US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609600" indent="-6096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None/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SELECT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*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FROM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</a:p>
          <a:p>
            <a:pPr marL="609600" indent="-6096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None/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  (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SELECT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sno, sname,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AVG(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score)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avg_score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FROM</a:t>
            </a:r>
          </a:p>
          <a:p>
            <a:pPr marL="609600" indent="-6096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None/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student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s, department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d, enroll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sct</a:t>
            </a:r>
          </a:p>
          <a:p>
            <a:pPr marL="609600" indent="-6096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None/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  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WHERE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s.sno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LIKE 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‘2006%’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d.dname=’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软件学</a:t>
            </a:r>
          </a:p>
          <a:p>
            <a:pPr marL="609600" indent="-6096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None/>
              <a:tabLst>
                <a:tab pos="4000500" algn="l"/>
              </a:tabLst>
            </a:pP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    院’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s.dno=d.dno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s.sno=sct.sno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GROUP BY</a:t>
            </a:r>
          </a:p>
          <a:p>
            <a:pPr marL="609600" indent="-6096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None/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s.sno, s.sname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ORDER BY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avg_score) </a:t>
            </a:r>
          </a:p>
          <a:p>
            <a:pPr marL="609600" indent="-6096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None/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WHERE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ROWNUM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&lt;=25 ;</a:t>
            </a:r>
          </a:p>
        </p:txBody>
      </p:sp>
    </p:spTree>
    <p:extLst>
      <p:ext uri="{BB962C8B-B14F-4D97-AF65-F5344CB8AC3E}">
        <p14:creationId xmlns:p14="http://schemas.microsoft.com/office/powerpoint/2010/main" val="17408794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735536"/>
          </a:xfrm>
        </p:spPr>
      </p:pic>
    </p:spTree>
    <p:extLst>
      <p:ext uri="{BB962C8B-B14F-4D97-AF65-F5344CB8AC3E}">
        <p14:creationId xmlns:p14="http://schemas.microsoft.com/office/powerpoint/2010/main" val="2969614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BBBAA3-BB9A-4A95-8FD0-CFEEFB99C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  欢迎加入湖南大学考试资料群：</a:t>
            </a:r>
            <a:r>
              <a:rPr lang="en-US" altLang="zh-CN" dirty="0"/>
              <a:t>690568392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E4EE61-34C9-4BCD-8097-848D7EED5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39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ChangeArrowheads="1"/>
          </p:cNvSpPr>
          <p:nvPr/>
        </p:nvSpPr>
        <p:spPr bwMode="auto">
          <a:xfrm>
            <a:off x="1331913" y="152400"/>
            <a:ext cx="743108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>
                <a:solidFill>
                  <a:srgbClr val="3333CC"/>
                </a:solidFill>
                <a:latin typeface="Comic Sans MS" panose="030F0702030302020204" pitchFamily="66" charset="0"/>
                <a:ea typeface="华文中宋" panose="02010600040101010101" pitchFamily="2" charset="-122"/>
              </a:rPr>
              <a:t>使用</a:t>
            </a:r>
            <a:r>
              <a:rPr lang="en-US" altLang="zh-CN" sz="3600" b="1">
                <a:solidFill>
                  <a:srgbClr val="3333CC"/>
                </a:solidFill>
                <a:latin typeface="Comic Sans MS" panose="030F0702030302020204" pitchFamily="66" charset="0"/>
                <a:ea typeface="华文中宋" panose="02010600040101010101" pitchFamily="2" charset="-122"/>
              </a:rPr>
              <a:t>PowerDesigner</a:t>
            </a:r>
            <a:r>
              <a:rPr lang="zh-CN" altLang="en-US" sz="3600" b="1">
                <a:solidFill>
                  <a:srgbClr val="3333CC"/>
                </a:solidFill>
                <a:latin typeface="Comic Sans MS" panose="030F0702030302020204" pitchFamily="66" charset="0"/>
                <a:ea typeface="华文中宋" panose="02010600040101010101" pitchFamily="2" charset="-122"/>
              </a:rPr>
              <a:t>创建</a:t>
            </a:r>
            <a:r>
              <a:rPr lang="en-US" altLang="zh-CN" sz="3600" b="1">
                <a:solidFill>
                  <a:srgbClr val="3333CC"/>
                </a:solidFill>
                <a:latin typeface="Comic Sans MS" panose="030F0702030302020204" pitchFamily="66" charset="0"/>
                <a:ea typeface="华文中宋" panose="02010600040101010101" pitchFamily="2" charset="-122"/>
              </a:rPr>
              <a:t>E-R</a:t>
            </a:r>
            <a:r>
              <a:rPr lang="zh-CN" altLang="en-US" sz="3600" b="1">
                <a:solidFill>
                  <a:srgbClr val="3333CC"/>
                </a:solidFill>
                <a:latin typeface="Comic Sans MS" panose="030F0702030302020204" pitchFamily="66" charset="0"/>
                <a:ea typeface="华文中宋" panose="02010600040101010101" pitchFamily="2" charset="-122"/>
              </a:rPr>
              <a:t>模型图</a:t>
            </a:r>
            <a:r>
              <a:rPr lang="zh-CN" altLang="en-US" b="1">
                <a:solidFill>
                  <a:srgbClr val="000000"/>
                </a:solidFill>
              </a:rPr>
              <a:t> </a:t>
            </a:r>
          </a:p>
        </p:txBody>
      </p:sp>
      <p:grpSp>
        <p:nvGrpSpPr>
          <p:cNvPr id="245794" name="Group 34"/>
          <p:cNvGrpSpPr>
            <a:grpSpLocks/>
          </p:cNvGrpSpPr>
          <p:nvPr/>
        </p:nvGrpSpPr>
        <p:grpSpPr bwMode="auto">
          <a:xfrm>
            <a:off x="1260475" y="1200150"/>
            <a:ext cx="6048375" cy="5665788"/>
            <a:chOff x="1985" y="2223"/>
            <a:chExt cx="8183" cy="8921"/>
          </a:xfrm>
        </p:grpSpPr>
        <p:sp>
          <p:nvSpPr>
            <p:cNvPr id="245795" name="Text Box 35"/>
            <p:cNvSpPr txBox="1">
              <a:spLocks noChangeArrowheads="1"/>
            </p:cNvSpPr>
            <p:nvPr/>
          </p:nvSpPr>
          <p:spPr bwMode="auto">
            <a:xfrm>
              <a:off x="5250" y="8891"/>
              <a:ext cx="1718" cy="47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55778" tIns="27889" rIns="55778" bIns="27889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Department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796" name="Text Box 36"/>
            <p:cNvSpPr txBox="1">
              <a:spLocks noChangeArrowheads="1"/>
            </p:cNvSpPr>
            <p:nvPr/>
          </p:nvSpPr>
          <p:spPr bwMode="auto">
            <a:xfrm>
              <a:off x="5250" y="4808"/>
              <a:ext cx="1375" cy="48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55778" tIns="27889" rIns="55778" bIns="27889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Course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797" name="Text Box 37"/>
            <p:cNvSpPr txBox="1">
              <a:spLocks noChangeArrowheads="1"/>
            </p:cNvSpPr>
            <p:nvPr/>
          </p:nvSpPr>
          <p:spPr bwMode="auto">
            <a:xfrm>
              <a:off x="1985" y="4808"/>
              <a:ext cx="1376" cy="48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55778" tIns="27889" rIns="55778" bIns="27889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Teacher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798" name="Line 38"/>
            <p:cNvSpPr>
              <a:spLocks noChangeShapeType="1"/>
            </p:cNvSpPr>
            <p:nvPr/>
          </p:nvSpPr>
          <p:spPr bwMode="auto">
            <a:xfrm>
              <a:off x="3361" y="5128"/>
              <a:ext cx="18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799" name="Text Box 39"/>
            <p:cNvSpPr txBox="1">
              <a:spLocks noChangeArrowheads="1"/>
            </p:cNvSpPr>
            <p:nvPr/>
          </p:nvSpPr>
          <p:spPr bwMode="auto">
            <a:xfrm>
              <a:off x="6024" y="8041"/>
              <a:ext cx="862" cy="3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Offer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00" name="Line 40"/>
            <p:cNvSpPr>
              <a:spLocks noChangeShapeType="1"/>
            </p:cNvSpPr>
            <p:nvPr/>
          </p:nvSpPr>
          <p:spPr bwMode="auto">
            <a:xfrm flipH="1">
              <a:off x="5938" y="6914"/>
              <a:ext cx="2" cy="197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01" name="Text Box 41"/>
            <p:cNvSpPr txBox="1">
              <a:spLocks noChangeArrowheads="1"/>
            </p:cNvSpPr>
            <p:nvPr/>
          </p:nvSpPr>
          <p:spPr bwMode="auto">
            <a:xfrm>
              <a:off x="3578" y="4730"/>
              <a:ext cx="942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Teach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02" name="Text Box 42"/>
            <p:cNvSpPr txBox="1">
              <a:spLocks noChangeArrowheads="1"/>
            </p:cNvSpPr>
            <p:nvPr/>
          </p:nvSpPr>
          <p:spPr bwMode="auto">
            <a:xfrm>
              <a:off x="5250" y="9370"/>
              <a:ext cx="1718" cy="17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0" tIns="27889" rIns="0" bIns="27889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dno{PK}</a:t>
              </a:r>
            </a:p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dname </a:t>
              </a:r>
            </a:p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header</a:t>
              </a:r>
            </a:p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addr</a:t>
              </a:r>
            </a:p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phone</a:t>
              </a:r>
            </a:p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03" name="Text Box 43"/>
            <p:cNvSpPr txBox="1">
              <a:spLocks noChangeArrowheads="1"/>
            </p:cNvSpPr>
            <p:nvPr/>
          </p:nvSpPr>
          <p:spPr bwMode="auto">
            <a:xfrm>
              <a:off x="5250" y="5288"/>
              <a:ext cx="1375" cy="167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55778" tIns="27889" rIns="55778" bIns="27889"/>
            <a:lstStyle/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cno</a:t>
              </a: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{PK}</a:t>
              </a:r>
              <a:endParaRPr kumimoji="1" lang="en-US" altLang="zh-CN" sz="12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cname</a:t>
              </a: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hours</a:t>
              </a: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term</a:t>
              </a: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credit</a:t>
              </a:r>
            </a:p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04" name="Text Box 44"/>
            <p:cNvSpPr txBox="1">
              <a:spLocks noChangeArrowheads="1"/>
            </p:cNvSpPr>
            <p:nvPr/>
          </p:nvSpPr>
          <p:spPr bwMode="auto">
            <a:xfrm>
              <a:off x="1985" y="5288"/>
              <a:ext cx="1376" cy="100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55778" tIns="27889" rIns="55778" bIns="27889"/>
            <a:lstStyle/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tno</a:t>
              </a: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{PK}</a:t>
              </a:r>
              <a:endParaRPr kumimoji="1" lang="en-US" altLang="zh-CN" sz="12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tname</a:t>
              </a: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rank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05" name="Freeform 45"/>
            <p:cNvSpPr>
              <a:spLocks/>
            </p:cNvSpPr>
            <p:nvPr/>
          </p:nvSpPr>
          <p:spPr bwMode="auto">
            <a:xfrm>
              <a:off x="4392" y="4808"/>
              <a:ext cx="324" cy="291"/>
            </a:xfrm>
            <a:custGeom>
              <a:avLst/>
              <a:gdLst>
                <a:gd name="T0" fmla="*/ 0 w 192"/>
                <a:gd name="T1" fmla="*/ 0 h 192"/>
                <a:gd name="T2" fmla="*/ 192 w 192"/>
                <a:gd name="T3" fmla="*/ 96 h 192"/>
                <a:gd name="T4" fmla="*/ 0 w 192"/>
                <a:gd name="T5" fmla="*/ 192 h 192"/>
                <a:gd name="T6" fmla="*/ 0 w 192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92">
                  <a:moveTo>
                    <a:pt x="0" y="0"/>
                  </a:moveTo>
                  <a:lnTo>
                    <a:pt x="192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C99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06" name="Text Box 46"/>
            <p:cNvSpPr txBox="1">
              <a:spLocks noChangeArrowheads="1"/>
            </p:cNvSpPr>
            <p:nvPr/>
          </p:nvSpPr>
          <p:spPr bwMode="auto">
            <a:xfrm>
              <a:off x="3605" y="8810"/>
              <a:ext cx="929" cy="4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Has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07" name="Line 47"/>
            <p:cNvSpPr>
              <a:spLocks noChangeShapeType="1"/>
            </p:cNvSpPr>
            <p:nvPr/>
          </p:nvSpPr>
          <p:spPr bwMode="auto">
            <a:xfrm flipH="1">
              <a:off x="2502" y="6290"/>
              <a:ext cx="18" cy="292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08" name="Line 48"/>
            <p:cNvSpPr>
              <a:spLocks noChangeShapeType="1"/>
            </p:cNvSpPr>
            <p:nvPr/>
          </p:nvSpPr>
          <p:spPr bwMode="auto">
            <a:xfrm>
              <a:off x="2502" y="9190"/>
              <a:ext cx="274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09" name="Text Box 49"/>
            <p:cNvSpPr txBox="1">
              <a:spLocks noChangeArrowheads="1"/>
            </p:cNvSpPr>
            <p:nvPr/>
          </p:nvSpPr>
          <p:spPr bwMode="auto">
            <a:xfrm>
              <a:off x="5400" y="2223"/>
              <a:ext cx="1204" cy="48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55778" tIns="27889" rIns="55778" bIns="27889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 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10" name="Text Box 50"/>
            <p:cNvSpPr txBox="1">
              <a:spLocks noChangeArrowheads="1"/>
            </p:cNvSpPr>
            <p:nvPr/>
          </p:nvSpPr>
          <p:spPr bwMode="auto">
            <a:xfrm>
              <a:off x="5400" y="2547"/>
              <a:ext cx="1204" cy="79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55778" tIns="27889" rIns="55778" bIns="27889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semester </a:t>
              </a:r>
            </a:p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score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11" name="Line 51"/>
            <p:cNvSpPr>
              <a:spLocks noChangeShapeType="1"/>
            </p:cNvSpPr>
            <p:nvPr/>
          </p:nvSpPr>
          <p:spPr bwMode="auto">
            <a:xfrm>
              <a:off x="5940" y="3327"/>
              <a:ext cx="0" cy="31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12" name="Text Box 52"/>
            <p:cNvSpPr txBox="1">
              <a:spLocks noChangeArrowheads="1"/>
            </p:cNvSpPr>
            <p:nvPr/>
          </p:nvSpPr>
          <p:spPr bwMode="auto">
            <a:xfrm>
              <a:off x="3532" y="5768"/>
              <a:ext cx="1547" cy="48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55778" tIns="27889" rIns="55778" bIns="27889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 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13" name="Text Box 53"/>
            <p:cNvSpPr txBox="1">
              <a:spLocks noChangeArrowheads="1"/>
            </p:cNvSpPr>
            <p:nvPr/>
          </p:nvSpPr>
          <p:spPr bwMode="auto">
            <a:xfrm>
              <a:off x="3532" y="6248"/>
              <a:ext cx="1547" cy="51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55778" tIns="27889" rIns="55778" bIns="27889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semester 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14" name="Line 54"/>
            <p:cNvSpPr>
              <a:spLocks noChangeShapeType="1"/>
            </p:cNvSpPr>
            <p:nvPr/>
          </p:nvSpPr>
          <p:spPr bwMode="auto">
            <a:xfrm>
              <a:off x="4277" y="5128"/>
              <a:ext cx="0" cy="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15" name="Line 55"/>
            <p:cNvSpPr>
              <a:spLocks noChangeShapeType="1"/>
            </p:cNvSpPr>
            <p:nvPr/>
          </p:nvSpPr>
          <p:spPr bwMode="auto">
            <a:xfrm>
              <a:off x="9360" y="8474"/>
              <a:ext cx="14" cy="73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16" name="Line 56"/>
            <p:cNvSpPr>
              <a:spLocks noChangeShapeType="1"/>
            </p:cNvSpPr>
            <p:nvPr/>
          </p:nvSpPr>
          <p:spPr bwMode="auto">
            <a:xfrm>
              <a:off x="6968" y="9212"/>
              <a:ext cx="240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17" name="Text Box 57"/>
            <p:cNvSpPr txBox="1">
              <a:spLocks noChangeArrowheads="1"/>
            </p:cNvSpPr>
            <p:nvPr/>
          </p:nvSpPr>
          <p:spPr bwMode="auto">
            <a:xfrm>
              <a:off x="9480" y="4337"/>
              <a:ext cx="688" cy="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 b="1">
                  <a:solidFill>
                    <a:srgbClr val="FF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0..*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18" name="Text Box 58"/>
            <p:cNvSpPr txBox="1">
              <a:spLocks noChangeArrowheads="1"/>
            </p:cNvSpPr>
            <p:nvPr/>
          </p:nvSpPr>
          <p:spPr bwMode="auto">
            <a:xfrm>
              <a:off x="7621" y="8838"/>
              <a:ext cx="894" cy="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Has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19" name="Text Box 59"/>
            <p:cNvSpPr txBox="1">
              <a:spLocks noChangeArrowheads="1"/>
            </p:cNvSpPr>
            <p:nvPr/>
          </p:nvSpPr>
          <p:spPr bwMode="auto">
            <a:xfrm>
              <a:off x="2520" y="4436"/>
              <a:ext cx="514" cy="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 b="1">
                  <a:solidFill>
                    <a:srgbClr val="FF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1..1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20" name="Text Box 60"/>
            <p:cNvSpPr txBox="1">
              <a:spLocks noChangeArrowheads="1"/>
            </p:cNvSpPr>
            <p:nvPr/>
          </p:nvSpPr>
          <p:spPr bwMode="auto">
            <a:xfrm>
              <a:off x="3475" y="5128"/>
              <a:ext cx="688" cy="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 b="1">
                  <a:solidFill>
                    <a:srgbClr val="FF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0..*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21" name="Text Box 61"/>
            <p:cNvSpPr txBox="1">
              <a:spLocks noChangeArrowheads="1"/>
            </p:cNvSpPr>
            <p:nvPr/>
          </p:nvSpPr>
          <p:spPr bwMode="auto">
            <a:xfrm>
              <a:off x="4806" y="5128"/>
              <a:ext cx="516" cy="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 b="1">
                  <a:solidFill>
                    <a:srgbClr val="FF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0..*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22" name="Freeform 62"/>
            <p:cNvSpPr>
              <a:spLocks/>
            </p:cNvSpPr>
            <p:nvPr/>
          </p:nvSpPr>
          <p:spPr bwMode="auto">
            <a:xfrm>
              <a:off x="8172" y="8891"/>
              <a:ext cx="325" cy="291"/>
            </a:xfrm>
            <a:custGeom>
              <a:avLst/>
              <a:gdLst>
                <a:gd name="T0" fmla="*/ 0 w 192"/>
                <a:gd name="T1" fmla="*/ 0 h 192"/>
                <a:gd name="T2" fmla="*/ 192 w 192"/>
                <a:gd name="T3" fmla="*/ 96 h 192"/>
                <a:gd name="T4" fmla="*/ 0 w 192"/>
                <a:gd name="T5" fmla="*/ 192 h 192"/>
                <a:gd name="T6" fmla="*/ 0 w 192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92">
                  <a:moveTo>
                    <a:pt x="0" y="0"/>
                  </a:moveTo>
                  <a:lnTo>
                    <a:pt x="192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C99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23" name="Freeform 63"/>
            <p:cNvSpPr>
              <a:spLocks/>
            </p:cNvSpPr>
            <p:nvPr/>
          </p:nvSpPr>
          <p:spPr bwMode="auto">
            <a:xfrm flipH="1">
              <a:off x="3146" y="8830"/>
              <a:ext cx="325" cy="289"/>
            </a:xfrm>
            <a:custGeom>
              <a:avLst/>
              <a:gdLst>
                <a:gd name="T0" fmla="*/ 0 w 192"/>
                <a:gd name="T1" fmla="*/ 0 h 192"/>
                <a:gd name="T2" fmla="*/ 192 w 192"/>
                <a:gd name="T3" fmla="*/ 96 h 192"/>
                <a:gd name="T4" fmla="*/ 0 w 192"/>
                <a:gd name="T5" fmla="*/ 192 h 192"/>
                <a:gd name="T6" fmla="*/ 0 w 192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92">
                  <a:moveTo>
                    <a:pt x="0" y="0"/>
                  </a:moveTo>
                  <a:lnTo>
                    <a:pt x="192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C99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24" name="Text Box 64"/>
            <p:cNvSpPr txBox="1">
              <a:spLocks noChangeArrowheads="1"/>
            </p:cNvSpPr>
            <p:nvPr/>
          </p:nvSpPr>
          <p:spPr bwMode="auto">
            <a:xfrm>
              <a:off x="6053" y="8520"/>
              <a:ext cx="688" cy="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 b="1">
                  <a:solidFill>
                    <a:srgbClr val="FF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1..1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25" name="Text Box 65"/>
            <p:cNvSpPr txBox="1">
              <a:spLocks noChangeArrowheads="1"/>
            </p:cNvSpPr>
            <p:nvPr/>
          </p:nvSpPr>
          <p:spPr bwMode="auto">
            <a:xfrm>
              <a:off x="6024" y="7061"/>
              <a:ext cx="516" cy="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 b="1">
                  <a:solidFill>
                    <a:srgbClr val="FF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1..*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26" name="Text Box 66"/>
            <p:cNvSpPr txBox="1">
              <a:spLocks noChangeArrowheads="1"/>
            </p:cNvSpPr>
            <p:nvPr/>
          </p:nvSpPr>
          <p:spPr bwMode="auto">
            <a:xfrm>
              <a:off x="2520" y="6290"/>
              <a:ext cx="687" cy="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 b="1">
                  <a:solidFill>
                    <a:srgbClr val="FF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1..*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27" name="Text Box 67"/>
            <p:cNvSpPr txBox="1">
              <a:spLocks noChangeArrowheads="1"/>
            </p:cNvSpPr>
            <p:nvPr/>
          </p:nvSpPr>
          <p:spPr bwMode="auto">
            <a:xfrm>
              <a:off x="4736" y="8891"/>
              <a:ext cx="514" cy="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 b="1">
                  <a:solidFill>
                    <a:srgbClr val="FF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1..1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28" name="AutoShape 68"/>
            <p:cNvSpPr>
              <a:spLocks noChangeArrowheads="1"/>
            </p:cNvSpPr>
            <p:nvPr/>
          </p:nvSpPr>
          <p:spPr bwMode="auto">
            <a:xfrm flipV="1">
              <a:off x="6081" y="7634"/>
              <a:ext cx="271" cy="348"/>
            </a:xfrm>
            <a:prstGeom prst="flowChartMerge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29" name="Text Box 69"/>
            <p:cNvSpPr txBox="1">
              <a:spLocks noChangeArrowheads="1"/>
            </p:cNvSpPr>
            <p:nvPr/>
          </p:nvSpPr>
          <p:spPr bwMode="auto">
            <a:xfrm>
              <a:off x="9540" y="8630"/>
              <a:ext cx="514" cy="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 b="1">
                  <a:solidFill>
                    <a:srgbClr val="FF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0..*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30" name="Text Box 70"/>
            <p:cNvSpPr txBox="1">
              <a:spLocks noChangeArrowheads="1"/>
            </p:cNvSpPr>
            <p:nvPr/>
          </p:nvSpPr>
          <p:spPr bwMode="auto">
            <a:xfrm>
              <a:off x="6998" y="8891"/>
              <a:ext cx="516" cy="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 b="1">
                  <a:solidFill>
                    <a:srgbClr val="FF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1..1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31" name="Text Box 71"/>
            <p:cNvSpPr txBox="1">
              <a:spLocks noChangeArrowheads="1"/>
            </p:cNvSpPr>
            <p:nvPr/>
          </p:nvSpPr>
          <p:spPr bwMode="auto">
            <a:xfrm>
              <a:off x="8640" y="4807"/>
              <a:ext cx="1375" cy="48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55778" tIns="27889" rIns="55778" bIns="27889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Student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32" name="Text Box 72"/>
            <p:cNvSpPr txBox="1">
              <a:spLocks noChangeArrowheads="1"/>
            </p:cNvSpPr>
            <p:nvPr/>
          </p:nvSpPr>
          <p:spPr bwMode="auto">
            <a:xfrm>
              <a:off x="8640" y="5294"/>
              <a:ext cx="1375" cy="334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55778" tIns="27889" rIns="55778" bIns="27889"/>
            <a:lstStyle/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sno</a:t>
              </a: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{PK}</a:t>
              </a:r>
              <a:endParaRPr kumimoji="1" lang="en-US" altLang="zh-CN" sz="12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sname</a:t>
              </a: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sex</a:t>
              </a: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native</a:t>
              </a: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birthday</a:t>
              </a: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classno</a:t>
              </a: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entime</a:t>
              </a: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homeAddr</a:t>
              </a:r>
            </a:p>
            <a:p>
              <a:pPr algn="just" fontAlgn="base">
                <a:spcBef>
                  <a:spcPct val="0"/>
                </a:spcBef>
                <a:spcAft>
                  <a:spcPts val="10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phone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33" name="AutoShape 73"/>
            <p:cNvSpPr>
              <a:spLocks noChangeArrowheads="1"/>
            </p:cNvSpPr>
            <p:nvPr/>
          </p:nvSpPr>
          <p:spPr bwMode="auto">
            <a:xfrm>
              <a:off x="4860" y="3624"/>
              <a:ext cx="2160" cy="780"/>
            </a:xfrm>
            <a:prstGeom prst="diamond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34" name="Line 74"/>
            <p:cNvSpPr>
              <a:spLocks noChangeShapeType="1"/>
            </p:cNvSpPr>
            <p:nvPr/>
          </p:nvSpPr>
          <p:spPr bwMode="auto">
            <a:xfrm flipH="1">
              <a:off x="2520" y="4002"/>
              <a:ext cx="234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35" name="Line 75"/>
            <p:cNvSpPr>
              <a:spLocks noChangeShapeType="1"/>
            </p:cNvSpPr>
            <p:nvPr/>
          </p:nvSpPr>
          <p:spPr bwMode="auto">
            <a:xfrm>
              <a:off x="2520" y="3996"/>
              <a:ext cx="0" cy="79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36" name="Line 76"/>
            <p:cNvSpPr>
              <a:spLocks noChangeShapeType="1"/>
            </p:cNvSpPr>
            <p:nvPr/>
          </p:nvSpPr>
          <p:spPr bwMode="auto">
            <a:xfrm>
              <a:off x="5928" y="4403"/>
              <a:ext cx="0" cy="39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37" name="Line 77"/>
            <p:cNvSpPr>
              <a:spLocks noChangeShapeType="1"/>
            </p:cNvSpPr>
            <p:nvPr/>
          </p:nvSpPr>
          <p:spPr bwMode="auto">
            <a:xfrm>
              <a:off x="7020" y="4002"/>
              <a:ext cx="234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38" name="Line 78"/>
            <p:cNvSpPr>
              <a:spLocks noChangeShapeType="1"/>
            </p:cNvSpPr>
            <p:nvPr/>
          </p:nvSpPr>
          <p:spPr bwMode="auto">
            <a:xfrm>
              <a:off x="9360" y="4003"/>
              <a:ext cx="0" cy="79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36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39" name="Text Box 79"/>
            <p:cNvSpPr txBox="1">
              <a:spLocks noChangeArrowheads="1"/>
            </p:cNvSpPr>
            <p:nvPr/>
          </p:nvSpPr>
          <p:spPr bwMode="auto">
            <a:xfrm>
              <a:off x="5580" y="3850"/>
              <a:ext cx="888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>
                  <a:solidFill>
                    <a:srgbClr val="00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Enroll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245840" name="Text Box 80"/>
            <p:cNvSpPr txBox="1">
              <a:spLocks noChangeArrowheads="1"/>
            </p:cNvSpPr>
            <p:nvPr/>
          </p:nvSpPr>
          <p:spPr bwMode="auto">
            <a:xfrm>
              <a:off x="6015" y="4406"/>
              <a:ext cx="516" cy="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1200" b="1">
                  <a:solidFill>
                    <a:srgbClr val="FF0000"/>
                  </a:solidFill>
                  <a:latin typeface="Times New Roman" panose="02020603050405020304" pitchFamily="18" charset="0"/>
                  <a:ea typeface="新宋体" panose="02010609030101010101" pitchFamily="49" charset="-122"/>
                </a:rPr>
                <a:t>1..*</a:t>
              </a:r>
              <a:endParaRPr kumimoji="1"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0492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900"/>
              <a:t>ER Model Example (UML notation)</a:t>
            </a:r>
          </a:p>
        </p:txBody>
      </p:sp>
      <p:sp>
        <p:nvSpPr>
          <p:cNvPr id="49155" name="Text Box 3"/>
          <p:cNvSpPr txBox="1">
            <a:spLocks noChangeArrowheads="1"/>
          </p:cNvSpPr>
          <p:nvPr/>
        </p:nvSpPr>
        <p:spPr bwMode="auto">
          <a:xfrm>
            <a:off x="1905000" y="2262188"/>
            <a:ext cx="144780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>
                <a:solidFill>
                  <a:srgbClr val="000000"/>
                </a:solidFill>
                <a:latin typeface="Times New Roman" panose="02020603050405020304" pitchFamily="18" charset="0"/>
              </a:rPr>
              <a:t>Employee</a:t>
            </a:r>
          </a:p>
        </p:txBody>
      </p:sp>
      <p:sp>
        <p:nvSpPr>
          <p:cNvPr id="49156" name="Text Box 4"/>
          <p:cNvSpPr txBox="1">
            <a:spLocks noChangeArrowheads="1"/>
          </p:cNvSpPr>
          <p:nvPr/>
        </p:nvSpPr>
        <p:spPr bwMode="auto">
          <a:xfrm>
            <a:off x="1905000" y="2743200"/>
            <a:ext cx="1447800" cy="2371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bIns="18000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eno {PK}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name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address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    </a:t>
            </a:r>
            <a:r>
              <a:rPr kumimoji="1" lang="en-US" altLang="zh-CN" sz="1600">
                <a:solidFill>
                  <a:srgbClr val="000000"/>
                </a:solidFill>
                <a:latin typeface="Times New Roman" panose="02020603050405020304" pitchFamily="18" charset="0"/>
              </a:rPr>
              <a:t>city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1600">
                <a:solidFill>
                  <a:srgbClr val="000000"/>
                </a:solidFill>
                <a:latin typeface="Times New Roman" panose="02020603050405020304" pitchFamily="18" charset="0"/>
              </a:rPr>
              <a:t>    street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1600">
                <a:solidFill>
                  <a:srgbClr val="000000"/>
                </a:solidFill>
                <a:latin typeface="Times New Roman" panose="02020603050405020304" pitchFamily="18" charset="0"/>
              </a:rPr>
              <a:t>    postCode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title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salary</a:t>
            </a:r>
          </a:p>
        </p:txBody>
      </p:sp>
      <p:sp>
        <p:nvSpPr>
          <p:cNvPr id="49157" name="Text Box 5"/>
          <p:cNvSpPr txBox="1">
            <a:spLocks noChangeArrowheads="1"/>
          </p:cNvSpPr>
          <p:nvPr/>
        </p:nvSpPr>
        <p:spPr bwMode="auto">
          <a:xfrm>
            <a:off x="6234113" y="2185988"/>
            <a:ext cx="22399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>
                <a:solidFill>
                  <a:srgbClr val="000000"/>
                </a:solidFill>
                <a:latin typeface="Times New Roman" panose="02020603050405020304" pitchFamily="18" charset="0"/>
              </a:rPr>
              <a:t>Department        </a:t>
            </a:r>
          </a:p>
        </p:txBody>
      </p:sp>
      <p:sp>
        <p:nvSpPr>
          <p:cNvPr id="49158" name="Text Box 6"/>
          <p:cNvSpPr txBox="1">
            <a:spLocks noChangeArrowheads="1"/>
          </p:cNvSpPr>
          <p:nvPr/>
        </p:nvSpPr>
        <p:spPr bwMode="auto">
          <a:xfrm>
            <a:off x="6248400" y="2667000"/>
            <a:ext cx="220980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Dno{PK}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name</a:t>
            </a:r>
          </a:p>
        </p:txBody>
      </p:sp>
      <p:sp>
        <p:nvSpPr>
          <p:cNvPr id="49159" name="Text Box 7"/>
          <p:cNvSpPr txBox="1">
            <a:spLocks noChangeArrowheads="1"/>
          </p:cNvSpPr>
          <p:nvPr/>
        </p:nvSpPr>
        <p:spPr bwMode="auto">
          <a:xfrm>
            <a:off x="6400800" y="4749800"/>
            <a:ext cx="1436688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>
                <a:solidFill>
                  <a:srgbClr val="000000"/>
                </a:solidFill>
                <a:latin typeface="Times New Roman" panose="02020603050405020304" pitchFamily="18" charset="0"/>
              </a:rPr>
              <a:t>Project     </a:t>
            </a:r>
          </a:p>
        </p:txBody>
      </p:sp>
      <p:sp>
        <p:nvSpPr>
          <p:cNvPr id="49160" name="Text Box 8"/>
          <p:cNvSpPr txBox="1">
            <a:spLocks noChangeArrowheads="1"/>
          </p:cNvSpPr>
          <p:nvPr/>
        </p:nvSpPr>
        <p:spPr bwMode="auto">
          <a:xfrm>
            <a:off x="6400800" y="5230813"/>
            <a:ext cx="1447800" cy="14747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pno {PK}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name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budget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location[1..3]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/totalEmp</a:t>
            </a:r>
          </a:p>
        </p:txBody>
      </p:sp>
      <p:sp>
        <p:nvSpPr>
          <p:cNvPr id="49161" name="Line 9"/>
          <p:cNvSpPr>
            <a:spLocks noChangeShapeType="1"/>
          </p:cNvSpPr>
          <p:nvPr/>
        </p:nvSpPr>
        <p:spPr bwMode="auto">
          <a:xfrm>
            <a:off x="3352800" y="2438400"/>
            <a:ext cx="2895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62" name="Line 10"/>
          <p:cNvSpPr>
            <a:spLocks noChangeShapeType="1"/>
          </p:cNvSpPr>
          <p:nvPr/>
        </p:nvSpPr>
        <p:spPr bwMode="auto">
          <a:xfrm flipH="1">
            <a:off x="3348038" y="2971800"/>
            <a:ext cx="2895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63" name="Line 11"/>
          <p:cNvSpPr>
            <a:spLocks noChangeShapeType="1"/>
          </p:cNvSpPr>
          <p:nvPr/>
        </p:nvSpPr>
        <p:spPr bwMode="auto">
          <a:xfrm>
            <a:off x="6934200" y="3276600"/>
            <a:ext cx="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64" name="Line 12"/>
          <p:cNvSpPr>
            <a:spLocks noChangeShapeType="1"/>
          </p:cNvSpPr>
          <p:nvPr/>
        </p:nvSpPr>
        <p:spPr bwMode="auto">
          <a:xfrm>
            <a:off x="3352800" y="4953000"/>
            <a:ext cx="3048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65" name="Text Box 13"/>
          <p:cNvSpPr txBox="1">
            <a:spLocks noChangeArrowheads="1"/>
          </p:cNvSpPr>
          <p:nvPr/>
        </p:nvSpPr>
        <p:spPr bwMode="auto">
          <a:xfrm>
            <a:off x="4022725" y="2071688"/>
            <a:ext cx="10588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Manage</a:t>
            </a:r>
          </a:p>
        </p:txBody>
      </p:sp>
      <p:sp>
        <p:nvSpPr>
          <p:cNvPr id="49166" name="Text Box 14"/>
          <p:cNvSpPr txBox="1">
            <a:spLocks noChangeArrowheads="1"/>
          </p:cNvSpPr>
          <p:nvPr/>
        </p:nvSpPr>
        <p:spPr bwMode="auto">
          <a:xfrm>
            <a:off x="4348163" y="2944813"/>
            <a:ext cx="6064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Has</a:t>
            </a:r>
          </a:p>
        </p:txBody>
      </p:sp>
      <p:sp>
        <p:nvSpPr>
          <p:cNvPr id="49167" name="Text Box 15"/>
          <p:cNvSpPr txBox="1">
            <a:spLocks noChangeArrowheads="1"/>
          </p:cNvSpPr>
          <p:nvPr/>
        </p:nvSpPr>
        <p:spPr bwMode="auto">
          <a:xfrm>
            <a:off x="6934200" y="3630613"/>
            <a:ext cx="6064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Has</a:t>
            </a:r>
          </a:p>
        </p:txBody>
      </p:sp>
      <p:sp>
        <p:nvSpPr>
          <p:cNvPr id="49168" name="Text Box 16"/>
          <p:cNvSpPr txBox="1">
            <a:spLocks noChangeArrowheads="1"/>
          </p:cNvSpPr>
          <p:nvPr/>
        </p:nvSpPr>
        <p:spPr bwMode="auto">
          <a:xfrm>
            <a:off x="4105275" y="4427538"/>
            <a:ext cx="115728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WorkOn</a:t>
            </a:r>
          </a:p>
        </p:txBody>
      </p:sp>
      <p:sp>
        <p:nvSpPr>
          <p:cNvPr id="49169" name="Text Box 17"/>
          <p:cNvSpPr txBox="1">
            <a:spLocks noChangeArrowheads="1"/>
          </p:cNvSpPr>
          <p:nvPr/>
        </p:nvSpPr>
        <p:spPr bwMode="auto">
          <a:xfrm>
            <a:off x="4114800" y="5573713"/>
            <a:ext cx="160020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>
                <a:solidFill>
                  <a:srgbClr val="000000"/>
                </a:solidFill>
                <a:latin typeface="Times New Roman" panose="02020603050405020304" pitchFamily="18" charset="0"/>
              </a:rPr>
              <a:t>       </a:t>
            </a:r>
          </a:p>
        </p:txBody>
      </p:sp>
      <p:sp>
        <p:nvSpPr>
          <p:cNvPr id="49170" name="Text Box 18"/>
          <p:cNvSpPr txBox="1">
            <a:spLocks noChangeArrowheads="1"/>
          </p:cNvSpPr>
          <p:nvPr/>
        </p:nvSpPr>
        <p:spPr bwMode="auto">
          <a:xfrm>
            <a:off x="4114800" y="6054725"/>
            <a:ext cx="160020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responsibility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>
                <a:solidFill>
                  <a:srgbClr val="000000"/>
                </a:solidFill>
                <a:latin typeface="Times New Roman" panose="02020603050405020304" pitchFamily="18" charset="0"/>
              </a:rPr>
              <a:t>duration</a:t>
            </a:r>
          </a:p>
        </p:txBody>
      </p:sp>
      <p:sp>
        <p:nvSpPr>
          <p:cNvPr id="49171" name="Line 19"/>
          <p:cNvSpPr>
            <a:spLocks noChangeShapeType="1"/>
          </p:cNvSpPr>
          <p:nvPr/>
        </p:nvSpPr>
        <p:spPr bwMode="auto">
          <a:xfrm>
            <a:off x="4800600" y="4953000"/>
            <a:ext cx="0" cy="60960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72" name="AutoShape 20"/>
          <p:cNvSpPr>
            <a:spLocks noChangeArrowheads="1"/>
          </p:cNvSpPr>
          <p:nvPr/>
        </p:nvSpPr>
        <p:spPr bwMode="auto">
          <a:xfrm>
            <a:off x="7096125" y="3990975"/>
            <a:ext cx="280988" cy="277813"/>
          </a:xfrm>
          <a:prstGeom prst="flowChartMerge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73" name="Freeform 21"/>
          <p:cNvSpPr>
            <a:spLocks/>
          </p:cNvSpPr>
          <p:nvPr/>
        </p:nvSpPr>
        <p:spPr bwMode="auto">
          <a:xfrm>
            <a:off x="5181600" y="2133600"/>
            <a:ext cx="269875" cy="269875"/>
          </a:xfrm>
          <a:custGeom>
            <a:avLst/>
            <a:gdLst>
              <a:gd name="T0" fmla="*/ 0 w 192"/>
              <a:gd name="T1" fmla="*/ 0 h 192"/>
              <a:gd name="T2" fmla="*/ 192 w 192"/>
              <a:gd name="T3" fmla="*/ 96 h 192"/>
              <a:gd name="T4" fmla="*/ 0 w 192"/>
              <a:gd name="T5" fmla="*/ 192 h 192"/>
              <a:gd name="T6" fmla="*/ 0 w 192"/>
              <a:gd name="T7" fmla="*/ 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2" h="192">
                <a:moveTo>
                  <a:pt x="0" y="0"/>
                </a:moveTo>
                <a:lnTo>
                  <a:pt x="192" y="96"/>
                </a:lnTo>
                <a:lnTo>
                  <a:pt x="0" y="1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74" name="Freeform 22"/>
          <p:cNvSpPr>
            <a:spLocks/>
          </p:cNvSpPr>
          <p:nvPr/>
        </p:nvSpPr>
        <p:spPr bwMode="auto">
          <a:xfrm>
            <a:off x="4024313" y="3028950"/>
            <a:ext cx="273050" cy="266700"/>
          </a:xfrm>
          <a:custGeom>
            <a:avLst/>
            <a:gdLst>
              <a:gd name="T0" fmla="*/ 144 w 144"/>
              <a:gd name="T1" fmla="*/ 0 h 288"/>
              <a:gd name="T2" fmla="*/ 0 w 144"/>
              <a:gd name="T3" fmla="*/ 144 h 288"/>
              <a:gd name="T4" fmla="*/ 144 w 144"/>
              <a:gd name="T5" fmla="*/ 288 h 288"/>
              <a:gd name="T6" fmla="*/ 144 w 144"/>
              <a:gd name="T7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4" h="288">
                <a:moveTo>
                  <a:pt x="144" y="0"/>
                </a:moveTo>
                <a:lnTo>
                  <a:pt x="0" y="144"/>
                </a:lnTo>
                <a:lnTo>
                  <a:pt x="144" y="288"/>
                </a:lnTo>
                <a:lnTo>
                  <a:pt x="144" y="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75" name="Freeform 23"/>
          <p:cNvSpPr>
            <a:spLocks/>
          </p:cNvSpPr>
          <p:nvPr/>
        </p:nvSpPr>
        <p:spPr bwMode="auto">
          <a:xfrm>
            <a:off x="5324475" y="4530725"/>
            <a:ext cx="269875" cy="269875"/>
          </a:xfrm>
          <a:custGeom>
            <a:avLst/>
            <a:gdLst>
              <a:gd name="T0" fmla="*/ 0 w 192"/>
              <a:gd name="T1" fmla="*/ 0 h 192"/>
              <a:gd name="T2" fmla="*/ 192 w 192"/>
              <a:gd name="T3" fmla="*/ 96 h 192"/>
              <a:gd name="T4" fmla="*/ 0 w 192"/>
              <a:gd name="T5" fmla="*/ 192 h 192"/>
              <a:gd name="T6" fmla="*/ 0 w 192"/>
              <a:gd name="T7" fmla="*/ 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2" h="192">
                <a:moveTo>
                  <a:pt x="0" y="0"/>
                </a:moveTo>
                <a:lnTo>
                  <a:pt x="192" y="96"/>
                </a:lnTo>
                <a:lnTo>
                  <a:pt x="0" y="1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76" name="Freeform 24"/>
          <p:cNvSpPr>
            <a:spLocks/>
          </p:cNvSpPr>
          <p:nvPr/>
        </p:nvSpPr>
        <p:spPr bwMode="auto">
          <a:xfrm>
            <a:off x="990600" y="1690688"/>
            <a:ext cx="1143000" cy="762000"/>
          </a:xfrm>
          <a:custGeom>
            <a:avLst/>
            <a:gdLst>
              <a:gd name="T0" fmla="*/ 720 w 720"/>
              <a:gd name="T1" fmla="*/ 336 h 480"/>
              <a:gd name="T2" fmla="*/ 720 w 720"/>
              <a:gd name="T3" fmla="*/ 0 h 480"/>
              <a:gd name="T4" fmla="*/ 0 w 720"/>
              <a:gd name="T5" fmla="*/ 0 h 480"/>
              <a:gd name="T6" fmla="*/ 0 w 720"/>
              <a:gd name="T7" fmla="*/ 480 h 480"/>
              <a:gd name="T8" fmla="*/ 576 w 720"/>
              <a:gd name="T9" fmla="*/ 480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0" h="480">
                <a:moveTo>
                  <a:pt x="720" y="336"/>
                </a:moveTo>
                <a:lnTo>
                  <a:pt x="720" y="0"/>
                </a:lnTo>
                <a:lnTo>
                  <a:pt x="0" y="0"/>
                </a:lnTo>
                <a:lnTo>
                  <a:pt x="0" y="480"/>
                </a:lnTo>
                <a:lnTo>
                  <a:pt x="576" y="480"/>
                </a:ln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77" name="Text Box 25"/>
          <p:cNvSpPr txBox="1">
            <a:spLocks noChangeArrowheads="1"/>
          </p:cNvSpPr>
          <p:nvPr/>
        </p:nvSpPr>
        <p:spPr bwMode="auto">
          <a:xfrm>
            <a:off x="2193925" y="1866900"/>
            <a:ext cx="12509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Supervisor</a:t>
            </a:r>
          </a:p>
        </p:txBody>
      </p:sp>
      <p:sp>
        <p:nvSpPr>
          <p:cNvPr id="49178" name="Text Box 26"/>
          <p:cNvSpPr txBox="1">
            <a:spLocks noChangeArrowheads="1"/>
          </p:cNvSpPr>
          <p:nvPr/>
        </p:nvSpPr>
        <p:spPr bwMode="auto">
          <a:xfrm>
            <a:off x="441325" y="2476500"/>
            <a:ext cx="1238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Supervisee</a:t>
            </a:r>
          </a:p>
        </p:txBody>
      </p:sp>
      <p:sp>
        <p:nvSpPr>
          <p:cNvPr id="49179" name="Text Box 27"/>
          <p:cNvSpPr txBox="1">
            <a:spLocks noChangeArrowheads="1"/>
          </p:cNvSpPr>
          <p:nvPr/>
        </p:nvSpPr>
        <p:spPr bwMode="auto">
          <a:xfrm>
            <a:off x="990600" y="1295400"/>
            <a:ext cx="12255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Supervises</a:t>
            </a:r>
          </a:p>
        </p:txBody>
      </p:sp>
      <p:sp>
        <p:nvSpPr>
          <p:cNvPr id="49180" name="Text Box 28"/>
          <p:cNvSpPr txBox="1">
            <a:spLocks noChangeArrowheads="1"/>
          </p:cNvSpPr>
          <p:nvPr/>
        </p:nvSpPr>
        <p:spPr bwMode="auto">
          <a:xfrm>
            <a:off x="3429000" y="2438400"/>
            <a:ext cx="527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0..1</a:t>
            </a:r>
          </a:p>
        </p:txBody>
      </p:sp>
      <p:sp>
        <p:nvSpPr>
          <p:cNvPr id="49181" name="Text Box 29"/>
          <p:cNvSpPr txBox="1">
            <a:spLocks noChangeArrowheads="1"/>
          </p:cNvSpPr>
          <p:nvPr/>
        </p:nvSpPr>
        <p:spPr bwMode="auto">
          <a:xfrm>
            <a:off x="5638800" y="2438400"/>
            <a:ext cx="527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0..*</a:t>
            </a:r>
          </a:p>
        </p:txBody>
      </p:sp>
      <p:sp>
        <p:nvSpPr>
          <p:cNvPr id="49182" name="Text Box 30"/>
          <p:cNvSpPr txBox="1">
            <a:spLocks noChangeArrowheads="1"/>
          </p:cNvSpPr>
          <p:nvPr/>
        </p:nvSpPr>
        <p:spPr bwMode="auto">
          <a:xfrm>
            <a:off x="3429000" y="2971800"/>
            <a:ext cx="527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0..*</a:t>
            </a:r>
          </a:p>
        </p:txBody>
      </p:sp>
      <p:sp>
        <p:nvSpPr>
          <p:cNvPr id="49183" name="Text Box 31"/>
          <p:cNvSpPr txBox="1">
            <a:spLocks noChangeArrowheads="1"/>
          </p:cNvSpPr>
          <p:nvPr/>
        </p:nvSpPr>
        <p:spPr bwMode="auto">
          <a:xfrm>
            <a:off x="5638800" y="2971800"/>
            <a:ext cx="527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0..1</a:t>
            </a:r>
          </a:p>
        </p:txBody>
      </p:sp>
      <p:sp>
        <p:nvSpPr>
          <p:cNvPr id="49184" name="Text Box 32"/>
          <p:cNvSpPr txBox="1">
            <a:spLocks noChangeArrowheads="1"/>
          </p:cNvSpPr>
          <p:nvPr/>
        </p:nvSpPr>
        <p:spPr bwMode="auto">
          <a:xfrm>
            <a:off x="2133600" y="1600200"/>
            <a:ext cx="527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0..1</a:t>
            </a:r>
          </a:p>
        </p:txBody>
      </p:sp>
      <p:sp>
        <p:nvSpPr>
          <p:cNvPr id="49185" name="Text Box 33"/>
          <p:cNvSpPr txBox="1">
            <a:spLocks noChangeArrowheads="1"/>
          </p:cNvSpPr>
          <p:nvPr/>
        </p:nvSpPr>
        <p:spPr bwMode="auto">
          <a:xfrm>
            <a:off x="1295400" y="2133600"/>
            <a:ext cx="527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0..*</a:t>
            </a:r>
          </a:p>
        </p:txBody>
      </p:sp>
      <p:sp>
        <p:nvSpPr>
          <p:cNvPr id="49186" name="Text Box 34"/>
          <p:cNvSpPr txBox="1">
            <a:spLocks noChangeArrowheads="1"/>
          </p:cNvSpPr>
          <p:nvPr/>
        </p:nvSpPr>
        <p:spPr bwMode="auto">
          <a:xfrm>
            <a:off x="6324600" y="3352800"/>
            <a:ext cx="527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0..1</a:t>
            </a:r>
          </a:p>
        </p:txBody>
      </p:sp>
      <p:sp>
        <p:nvSpPr>
          <p:cNvPr id="49187" name="Text Box 35"/>
          <p:cNvSpPr txBox="1">
            <a:spLocks noChangeArrowheads="1"/>
          </p:cNvSpPr>
          <p:nvPr/>
        </p:nvSpPr>
        <p:spPr bwMode="auto">
          <a:xfrm>
            <a:off x="6400800" y="4343400"/>
            <a:ext cx="527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0..*</a:t>
            </a:r>
          </a:p>
        </p:txBody>
      </p:sp>
      <p:sp>
        <p:nvSpPr>
          <p:cNvPr id="49188" name="Text Box 36"/>
          <p:cNvSpPr txBox="1">
            <a:spLocks noChangeArrowheads="1"/>
          </p:cNvSpPr>
          <p:nvPr/>
        </p:nvSpPr>
        <p:spPr bwMode="auto">
          <a:xfrm>
            <a:off x="3429000" y="4953000"/>
            <a:ext cx="527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0..*</a:t>
            </a:r>
          </a:p>
        </p:txBody>
      </p:sp>
      <p:sp>
        <p:nvSpPr>
          <p:cNvPr id="49189" name="Text Box 37"/>
          <p:cNvSpPr txBox="1">
            <a:spLocks noChangeArrowheads="1"/>
          </p:cNvSpPr>
          <p:nvPr/>
        </p:nvSpPr>
        <p:spPr bwMode="auto">
          <a:xfrm>
            <a:off x="5867400" y="4953000"/>
            <a:ext cx="527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0..*</a:t>
            </a:r>
          </a:p>
        </p:txBody>
      </p:sp>
      <p:sp>
        <p:nvSpPr>
          <p:cNvPr id="49191" name="Text Box 39"/>
          <p:cNvSpPr txBox="1">
            <a:spLocks noChangeArrowheads="1"/>
          </p:cNvSpPr>
          <p:nvPr/>
        </p:nvSpPr>
        <p:spPr bwMode="auto">
          <a:xfrm>
            <a:off x="7940675" y="5943600"/>
            <a:ext cx="1203325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1600" b="1">
                <a:solidFill>
                  <a:srgbClr val="FF5050"/>
                </a:solidFill>
                <a:latin typeface="Times New Roman" panose="02020603050405020304" pitchFamily="18" charset="0"/>
              </a:rPr>
              <a:t>Multi-value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1600" b="1">
                <a:solidFill>
                  <a:srgbClr val="FF5050"/>
                </a:solidFill>
                <a:latin typeface="Times New Roman" panose="02020603050405020304" pitchFamily="18" charset="0"/>
              </a:rPr>
              <a:t>Attribute</a:t>
            </a:r>
          </a:p>
        </p:txBody>
      </p:sp>
      <p:sp>
        <p:nvSpPr>
          <p:cNvPr id="49192" name="Text Box 40"/>
          <p:cNvSpPr txBox="1">
            <a:spLocks noChangeArrowheads="1"/>
          </p:cNvSpPr>
          <p:nvPr/>
        </p:nvSpPr>
        <p:spPr bwMode="auto">
          <a:xfrm>
            <a:off x="5715000" y="6276975"/>
            <a:ext cx="998538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1600" b="1">
                <a:solidFill>
                  <a:srgbClr val="FF5050"/>
                </a:solidFill>
                <a:latin typeface="Times New Roman" panose="02020603050405020304" pitchFamily="18" charset="0"/>
              </a:rPr>
              <a:t>Derived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1600" b="1">
                <a:solidFill>
                  <a:srgbClr val="FF5050"/>
                </a:solidFill>
                <a:latin typeface="Times New Roman" panose="02020603050405020304" pitchFamily="18" charset="0"/>
              </a:rPr>
              <a:t>Attribute</a:t>
            </a:r>
          </a:p>
        </p:txBody>
      </p:sp>
      <p:sp>
        <p:nvSpPr>
          <p:cNvPr id="49193" name="Text Box 41"/>
          <p:cNvSpPr txBox="1">
            <a:spLocks noChangeArrowheads="1"/>
          </p:cNvSpPr>
          <p:nvPr/>
        </p:nvSpPr>
        <p:spPr bwMode="auto">
          <a:xfrm>
            <a:off x="304800" y="3657600"/>
            <a:ext cx="14033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000" b="1">
                <a:solidFill>
                  <a:srgbClr val="FF5050"/>
                </a:solidFill>
                <a:latin typeface="Times New Roman" panose="02020603050405020304" pitchFamily="18" charset="0"/>
              </a:rPr>
              <a:t>Composite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000" b="1">
                <a:solidFill>
                  <a:srgbClr val="FF5050"/>
                </a:solidFill>
                <a:latin typeface="Times New Roman" panose="02020603050405020304" pitchFamily="18" charset="0"/>
              </a:rPr>
              <a:t>Atrribute</a:t>
            </a:r>
          </a:p>
        </p:txBody>
      </p:sp>
      <p:sp>
        <p:nvSpPr>
          <p:cNvPr id="49197" name="Line 45"/>
          <p:cNvSpPr>
            <a:spLocks noChangeShapeType="1"/>
          </p:cNvSpPr>
          <p:nvPr/>
        </p:nvSpPr>
        <p:spPr bwMode="auto">
          <a:xfrm>
            <a:off x="1905000" y="1828800"/>
            <a:ext cx="5334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199" name="Text Box 47"/>
          <p:cNvSpPr txBox="1">
            <a:spLocks noChangeArrowheads="1"/>
          </p:cNvSpPr>
          <p:nvPr/>
        </p:nvSpPr>
        <p:spPr bwMode="auto">
          <a:xfrm>
            <a:off x="441325" y="2909888"/>
            <a:ext cx="1600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000" b="1">
                <a:solidFill>
                  <a:srgbClr val="FF5050"/>
                </a:solidFill>
                <a:latin typeface="Times New Roman" panose="02020603050405020304" pitchFamily="18" charset="0"/>
              </a:rPr>
              <a:t>Primary Key</a:t>
            </a:r>
          </a:p>
        </p:txBody>
      </p:sp>
      <p:sp>
        <p:nvSpPr>
          <p:cNvPr id="49200" name="Text Box 48"/>
          <p:cNvSpPr txBox="1">
            <a:spLocks noChangeArrowheads="1"/>
          </p:cNvSpPr>
          <p:nvPr/>
        </p:nvSpPr>
        <p:spPr bwMode="auto">
          <a:xfrm>
            <a:off x="1447800" y="6172200"/>
            <a:ext cx="26289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000" b="1">
                <a:solidFill>
                  <a:srgbClr val="FF5050"/>
                </a:solidFill>
                <a:latin typeface="Times New Roman" panose="02020603050405020304" pitchFamily="18" charset="0"/>
              </a:rPr>
              <a:t>Relationship Attribute</a:t>
            </a:r>
          </a:p>
        </p:txBody>
      </p:sp>
      <p:sp>
        <p:nvSpPr>
          <p:cNvPr id="49201" name="AutoShape 49"/>
          <p:cNvSpPr>
            <a:spLocks/>
          </p:cNvSpPr>
          <p:nvPr/>
        </p:nvSpPr>
        <p:spPr bwMode="auto">
          <a:xfrm>
            <a:off x="1676400" y="3657600"/>
            <a:ext cx="152400" cy="762000"/>
          </a:xfrm>
          <a:prstGeom prst="leftBrace">
            <a:avLst>
              <a:gd name="adj1" fmla="val 41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9202" name="Text Box 50"/>
          <p:cNvSpPr txBox="1">
            <a:spLocks noChangeArrowheads="1"/>
          </p:cNvSpPr>
          <p:nvPr/>
        </p:nvSpPr>
        <p:spPr bwMode="auto">
          <a:xfrm>
            <a:off x="3492500" y="1700213"/>
            <a:ext cx="1073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Manager</a:t>
            </a:r>
          </a:p>
        </p:txBody>
      </p:sp>
      <p:sp>
        <p:nvSpPr>
          <p:cNvPr id="49203" name="Text Box 51"/>
          <p:cNvSpPr txBox="1">
            <a:spLocks noChangeArrowheads="1"/>
          </p:cNvSpPr>
          <p:nvPr/>
        </p:nvSpPr>
        <p:spPr bwMode="auto">
          <a:xfrm>
            <a:off x="3492500" y="3284538"/>
            <a:ext cx="10795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>
                <a:solidFill>
                  <a:srgbClr val="000000"/>
                </a:solidFill>
                <a:latin typeface="Times New Roman" panose="02020603050405020304" pitchFamily="18" charset="0"/>
              </a:rPr>
              <a:t>Staff</a:t>
            </a:r>
          </a:p>
        </p:txBody>
      </p:sp>
    </p:spTree>
    <p:extLst>
      <p:ext uri="{BB962C8B-B14F-4D97-AF65-F5344CB8AC3E}">
        <p14:creationId xmlns:p14="http://schemas.microsoft.com/office/powerpoint/2010/main" val="2861672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779" y="0"/>
            <a:ext cx="9221160" cy="6324600"/>
          </a:xfrm>
        </p:spPr>
      </p:pic>
    </p:spTree>
    <p:extLst>
      <p:ext uri="{BB962C8B-B14F-4D97-AF65-F5344CB8AC3E}">
        <p14:creationId xmlns:p14="http://schemas.microsoft.com/office/powerpoint/2010/main" val="3468501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8936966" cy="5595098"/>
          </a:xfrm>
        </p:spPr>
      </p:pic>
    </p:spTree>
    <p:extLst>
      <p:ext uri="{BB962C8B-B14F-4D97-AF65-F5344CB8AC3E}">
        <p14:creationId xmlns:p14="http://schemas.microsoft.com/office/powerpoint/2010/main" val="30367357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48" y="152400"/>
            <a:ext cx="8785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7037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117241"/>
          </a:xfrm>
        </p:spPr>
      </p:pic>
    </p:spTree>
    <p:extLst>
      <p:ext uri="{BB962C8B-B14F-4D97-AF65-F5344CB8AC3E}">
        <p14:creationId xmlns:p14="http://schemas.microsoft.com/office/powerpoint/2010/main" val="13850958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224388" cy="6072996"/>
          </a:xfrm>
        </p:spPr>
      </p:pic>
    </p:spTree>
    <p:extLst>
      <p:ext uri="{BB962C8B-B14F-4D97-AF65-F5344CB8AC3E}">
        <p14:creationId xmlns:p14="http://schemas.microsoft.com/office/powerpoint/2010/main" val="11138376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1000" y="276045"/>
            <a:ext cx="8534400" cy="6200955"/>
          </a:xfrm>
        </p:spPr>
        <p:txBody>
          <a:bodyPr/>
          <a:lstStyle/>
          <a:p>
            <a:r>
              <a:rPr lang="zh-CN" altLang="zh-CN" sz="3200" b="1" dirty="0"/>
              <a:t>三 、数据仓库与数据库的区别 </a:t>
            </a:r>
            <a:endParaRPr lang="zh-CN" altLang="zh-CN" sz="3200" dirty="0"/>
          </a:p>
          <a:p>
            <a:pPr lvl="0"/>
            <a:r>
              <a:rPr lang="zh-CN" altLang="zh-CN" sz="3200" dirty="0"/>
              <a:t>数据库是面向事务的设计，数据仓库是面向决策的。</a:t>
            </a:r>
            <a:endParaRPr lang="en-US" altLang="zh-CN" sz="3200" dirty="0"/>
          </a:p>
          <a:p>
            <a:pPr lvl="0"/>
            <a:endParaRPr lang="zh-CN" altLang="zh-CN" sz="3200" dirty="0"/>
          </a:p>
          <a:p>
            <a:pPr lvl="0"/>
            <a:r>
              <a:rPr lang="zh-CN" altLang="zh-CN" sz="3200" dirty="0"/>
              <a:t>数据库一般存储在线事务数据，数据仓库一般存储历史数据。</a:t>
            </a:r>
            <a:endParaRPr lang="en-US" altLang="zh-CN" sz="3200" dirty="0"/>
          </a:p>
          <a:p>
            <a:pPr lvl="0"/>
            <a:endParaRPr lang="zh-CN" altLang="zh-CN" sz="3200" dirty="0"/>
          </a:p>
          <a:p>
            <a:pPr lvl="0"/>
            <a:r>
              <a:rPr lang="zh-CN" altLang="zh-CN" sz="3200" dirty="0"/>
              <a:t>数据库设计中应尽量避免冗余，数据仓库在设计上有意引入冗余。</a:t>
            </a:r>
            <a:endParaRPr lang="en-US" altLang="zh-CN" sz="3200" dirty="0"/>
          </a:p>
          <a:p>
            <a:pPr lvl="0"/>
            <a:endParaRPr lang="zh-CN" altLang="zh-CN" sz="3200" dirty="0"/>
          </a:p>
          <a:p>
            <a:pPr lvl="0"/>
            <a:r>
              <a:rPr lang="zh-CN" altLang="zh-CN" sz="3200" dirty="0"/>
              <a:t>数据库为捕获数据而设计，数据仓库是为分析数据而设计。</a:t>
            </a:r>
          </a:p>
          <a:p>
            <a:pPr marL="0" indent="0">
              <a:buNone/>
            </a:pPr>
            <a:r>
              <a:rPr lang="en-US" altLang="zh-CN" sz="3200" dirty="0"/>
              <a:t> </a:t>
            </a:r>
            <a:endParaRPr lang="zh-CN" altLang="zh-CN" sz="32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16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1515" y="97971"/>
            <a:ext cx="8534400" cy="6324600"/>
          </a:xfrm>
        </p:spPr>
        <p:txBody>
          <a:bodyPr/>
          <a:lstStyle/>
          <a:p>
            <a:r>
              <a:rPr lang="en-US" altLang="zh-CN" dirty="0"/>
              <a:t>2</a:t>
            </a:r>
            <a:r>
              <a:rPr lang="zh-CN" altLang="zh-CN" dirty="0"/>
              <a:t>） 数据库管理系统中有哪几类故障？分别给出每种故障的容错途径与方法。</a:t>
            </a:r>
          </a:p>
          <a:p>
            <a:r>
              <a:rPr lang="zh-CN" altLang="zh-CN" dirty="0"/>
              <a:t>故障的种类：</a:t>
            </a:r>
            <a:r>
              <a:rPr lang="en-US" altLang="zh-CN" dirty="0"/>
              <a:t>1.</a:t>
            </a:r>
            <a:r>
              <a:rPr lang="zh-CN" altLang="zh-CN" dirty="0"/>
              <a:t>事务故障</a:t>
            </a:r>
            <a:r>
              <a:rPr lang="en-US" altLang="zh-CN" dirty="0"/>
              <a:t>  2.</a:t>
            </a:r>
            <a:r>
              <a:rPr lang="zh-CN" altLang="zh-CN" dirty="0"/>
              <a:t>系统崩溃故障</a:t>
            </a:r>
            <a:r>
              <a:rPr lang="en-US" altLang="zh-CN" dirty="0"/>
              <a:t>  3.</a:t>
            </a:r>
            <a:r>
              <a:rPr lang="zh-CN" altLang="zh-CN" dirty="0"/>
              <a:t>介质故障（数据库磁盘故障，日志磁盘故障）</a:t>
            </a:r>
            <a:r>
              <a:rPr lang="en-US" altLang="zh-CN" dirty="0"/>
              <a:t>4</a:t>
            </a:r>
            <a:r>
              <a:rPr lang="zh-CN" altLang="zh-CN" dirty="0"/>
              <a:t>灾难故障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）事物故障的恢复方法：执行</a:t>
            </a:r>
            <a:r>
              <a:rPr lang="en-US" altLang="zh-CN" dirty="0"/>
              <a:t>Rollback</a:t>
            </a:r>
            <a:r>
              <a:rPr lang="zh-CN" altLang="zh-CN" dirty="0"/>
              <a:t>：读取日志文件，找到该事物的</a:t>
            </a:r>
            <a:r>
              <a:rPr lang="en-US" altLang="zh-CN" dirty="0"/>
              <a:t>&lt;Ti start&gt; </a:t>
            </a:r>
            <a:r>
              <a:rPr lang="zh-CN" altLang="zh-CN" dirty="0"/>
              <a:t>记录，然后顺着扫描日志记录，对</a:t>
            </a:r>
            <a:r>
              <a:rPr lang="en-US" altLang="zh-CN" dirty="0"/>
              <a:t>Ti </a:t>
            </a:r>
            <a:r>
              <a:rPr lang="zh-CN" altLang="zh-CN" dirty="0"/>
              <a:t>的记录执行</a:t>
            </a:r>
            <a:r>
              <a:rPr lang="en-US" altLang="zh-CN" dirty="0"/>
              <a:t>undo(Ti) </a:t>
            </a:r>
            <a:r>
              <a:rPr lang="zh-CN" altLang="zh-CN" dirty="0"/>
              <a:t>操作，使用旧值恢复数据项的原有值，即撤销事务所做的数据操作。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）系统故障的恢复方法：重启机器和数据库服务器；从日志磁盘读取日志文件，从末尾反向扫描日志，当发现一个事务在日志记录中没有</a:t>
            </a:r>
            <a:r>
              <a:rPr lang="en-US" altLang="zh-CN" dirty="0"/>
              <a:t>&lt;Ti commit&gt; </a:t>
            </a:r>
            <a:r>
              <a:rPr lang="zh-CN" altLang="zh-CN" dirty="0"/>
              <a:t>记录时，执行</a:t>
            </a:r>
            <a:r>
              <a:rPr lang="en-US" altLang="zh-CN" dirty="0"/>
              <a:t>undo( Ti) </a:t>
            </a:r>
            <a:r>
              <a:rPr lang="zh-CN" altLang="zh-CN" dirty="0"/>
              <a:t>操作，使用旧值恢复数据项。当至</a:t>
            </a:r>
            <a:r>
              <a:rPr lang="en-US" altLang="zh-CN" dirty="0"/>
              <a:t>&lt;checkpoint&gt;</a:t>
            </a:r>
            <a:r>
              <a:rPr lang="zh-CN" altLang="zh-CN" dirty="0"/>
              <a:t>记录时，从日志文件的开始位置顺向扫描。对日志记录中含有</a:t>
            </a:r>
            <a:r>
              <a:rPr lang="en-US" altLang="zh-CN" dirty="0"/>
              <a:t>&lt;Ti commit&gt;</a:t>
            </a:r>
            <a:r>
              <a:rPr lang="zh-CN" altLang="zh-CN" dirty="0"/>
              <a:t>的事务，执行</a:t>
            </a:r>
            <a:r>
              <a:rPr lang="en-US" altLang="zh-CN" dirty="0"/>
              <a:t>redo( Ti) </a:t>
            </a:r>
            <a:r>
              <a:rPr lang="zh-CN" altLang="zh-CN" dirty="0"/>
              <a:t>操作，使用新值恢复数据项。</a:t>
            </a:r>
          </a:p>
        </p:txBody>
      </p:sp>
    </p:spTree>
    <p:extLst>
      <p:ext uri="{BB962C8B-B14F-4D97-AF65-F5344CB8AC3E}">
        <p14:creationId xmlns:p14="http://schemas.microsoft.com/office/powerpoint/2010/main" val="11185605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2800" dirty="0"/>
              <a:t>（</a:t>
            </a:r>
            <a:r>
              <a:rPr lang="en-US" altLang="zh-CN" sz="2800" dirty="0"/>
              <a:t>3</a:t>
            </a:r>
            <a:r>
              <a:rPr lang="zh-CN" altLang="zh-CN" sz="2800" dirty="0"/>
              <a:t>）介质故障：数据库磁盘故障，把</a:t>
            </a:r>
            <a:r>
              <a:rPr lang="en-US" altLang="zh-CN" sz="2800" dirty="0"/>
              <a:t>dump</a:t>
            </a:r>
            <a:r>
              <a:rPr lang="zh-CN" altLang="zh-CN" sz="2800" dirty="0"/>
              <a:t>的备份数据库文件拷贝到新的数据库磁盘上；从日志文件的末尾逆向扫描直至</a:t>
            </a:r>
            <a:r>
              <a:rPr lang="en-US" altLang="zh-CN" sz="2800" dirty="0"/>
              <a:t>&lt;dump&gt;</a:t>
            </a:r>
            <a:r>
              <a:rPr lang="zh-CN" altLang="zh-CN" sz="2800" dirty="0"/>
              <a:t>记录，再顺向扫描日志记录，对有</a:t>
            </a:r>
            <a:r>
              <a:rPr lang="en-US" altLang="zh-CN" sz="2800" dirty="0"/>
              <a:t>&lt;Ti commit&gt;</a:t>
            </a:r>
            <a:r>
              <a:rPr lang="zh-CN" altLang="zh-CN" sz="2800" dirty="0"/>
              <a:t>日志记录的事务做</a:t>
            </a:r>
            <a:r>
              <a:rPr lang="en-US" altLang="zh-CN" sz="2800" dirty="0"/>
              <a:t>redo(Ti)</a:t>
            </a:r>
            <a:r>
              <a:rPr lang="zh-CN" altLang="zh-CN" sz="2800" dirty="0"/>
              <a:t>操作。日志磁盘故障：不再接收事务请求，让当前的所有活动事务执行完毕；输出数据库缓冲区中的缓冲数据到数据库磁盘中</a:t>
            </a:r>
            <a:r>
              <a:rPr lang="en-US" altLang="zh-CN" sz="2800" dirty="0"/>
              <a:t>(</a:t>
            </a:r>
            <a:r>
              <a:rPr lang="zh-CN" altLang="zh-CN" sz="2800" dirty="0"/>
              <a:t>即</a:t>
            </a:r>
            <a:r>
              <a:rPr lang="en-US" altLang="zh-CN" sz="2800" dirty="0"/>
              <a:t>checkpoint</a:t>
            </a:r>
            <a:r>
              <a:rPr lang="zh-CN" altLang="zh-CN" sz="2800" dirty="0"/>
              <a:t>）</a:t>
            </a:r>
            <a:r>
              <a:rPr lang="en-US" altLang="zh-CN" sz="2800" dirty="0"/>
              <a:t>;</a:t>
            </a:r>
            <a:r>
              <a:rPr lang="zh-CN" altLang="zh-CN" sz="2800" dirty="0"/>
              <a:t>执行</a:t>
            </a:r>
            <a:r>
              <a:rPr lang="en-US" altLang="zh-CN" sz="2800" dirty="0"/>
              <a:t>Dump</a:t>
            </a:r>
            <a:r>
              <a:rPr lang="zh-CN" altLang="zh-CN" sz="2800" dirty="0"/>
              <a:t>操作，把磁盘中的数据库文件拷贝到另一个磁盘上，更换日志磁盘。</a:t>
            </a:r>
          </a:p>
          <a:p>
            <a:r>
              <a:rPr lang="zh-CN" altLang="zh-CN" sz="2800" dirty="0"/>
              <a:t>（</a:t>
            </a:r>
            <a:r>
              <a:rPr lang="en-US" altLang="zh-CN" sz="2800" dirty="0"/>
              <a:t>4</a:t>
            </a:r>
            <a:r>
              <a:rPr lang="zh-CN" altLang="zh-CN" sz="2800" dirty="0"/>
              <a:t>）灾难故障的恢复方法：远程备份。</a:t>
            </a:r>
          </a:p>
          <a:p>
            <a:endParaRPr lang="zh-CN" altLang="en-US" sz="28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9800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54FAC-B11F-42BE-B2F6-269A6B98B498}" type="slidenum">
              <a:rPr lang="en-US" altLang="zh-CN"/>
              <a:pPr/>
              <a:t>3</a:t>
            </a:fld>
            <a:endParaRPr lang="en-US" altLang="zh-CN"/>
          </a:p>
        </p:txBody>
      </p:sp>
      <p:sp>
        <p:nvSpPr>
          <p:cNvPr id="20685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15888"/>
            <a:ext cx="8356600" cy="1027112"/>
          </a:xfrm>
        </p:spPr>
        <p:txBody>
          <a:bodyPr/>
          <a:lstStyle/>
          <a:p>
            <a:r>
              <a:rPr lang="zh-CN" altLang="en-US" sz="3200">
                <a:latin typeface="黑体" panose="02010609060101010101" pitchFamily="49" charset="-122"/>
                <a:ea typeface="黑体" panose="02010609060101010101" pitchFamily="49" charset="-122"/>
              </a:rPr>
              <a:t>数据库中的数据操作</a:t>
            </a:r>
            <a:r>
              <a:rPr lang="en-US" altLang="zh-CN" sz="3200">
                <a:latin typeface="Times New Roman" panose="02020603050405020304" pitchFamily="18" charset="0"/>
                <a:ea typeface="黑体" panose="02010609060101010101" pitchFamily="49" charset="-122"/>
              </a:rPr>
              <a:t>(operation)</a:t>
            </a:r>
            <a:endParaRPr lang="en-GB" altLang="zh-CN" sz="320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206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125538"/>
            <a:ext cx="9144000" cy="597535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zh-CN" altLang="en-US" b="1">
                <a:ea typeface="华文中宋" panose="02010600040101010101" pitchFamily="2" charset="-122"/>
              </a:rPr>
              <a:t>数据用户和数据库之间形成了多对一的关系。用户要和数据库进行交互，对数据库中的数据进行操作：</a:t>
            </a:r>
          </a:p>
          <a:p>
            <a:pPr lvl="1">
              <a:lnSpc>
                <a:spcPct val="120000"/>
              </a:lnSpc>
              <a:spcBef>
                <a:spcPct val="50000"/>
              </a:spcBef>
            </a:pPr>
            <a:r>
              <a:rPr lang="zh-CN" altLang="en-US" sz="2400" b="1">
                <a:solidFill>
                  <a:srgbClr val="0000FF"/>
                </a:solidFill>
                <a:ea typeface="华文中宋" panose="02010600040101010101" pitchFamily="2" charset="-122"/>
              </a:rPr>
              <a:t>添加数据（</a:t>
            </a:r>
            <a:r>
              <a:rPr lang="en-US" altLang="zh-CN" sz="2400" b="1">
                <a:solidFill>
                  <a:srgbClr val="0000FF"/>
                </a:solidFill>
                <a:ea typeface="华文中宋" panose="02010600040101010101" pitchFamily="2" charset="-122"/>
              </a:rPr>
              <a:t>Insert)</a:t>
            </a:r>
            <a:r>
              <a:rPr lang="zh-CN" altLang="en-US" sz="2400" b="1">
                <a:ea typeface="华文中宋" panose="02010600040101010101" pitchFamily="2" charset="-122"/>
              </a:rPr>
              <a:t>。</a:t>
            </a:r>
            <a:r>
              <a:rPr lang="zh-CN" altLang="en-US" sz="2400">
                <a:ea typeface="华文中宋" panose="02010600040101010101" pitchFamily="2" charset="-122"/>
              </a:rPr>
              <a:t>新电话号码，方便别人与你联系。</a:t>
            </a:r>
          </a:p>
          <a:p>
            <a:pPr lvl="1">
              <a:lnSpc>
                <a:spcPct val="120000"/>
              </a:lnSpc>
              <a:spcBef>
                <a:spcPct val="50000"/>
              </a:spcBef>
            </a:pPr>
            <a:r>
              <a:rPr lang="zh-CN" altLang="en-US" sz="2400" b="1">
                <a:solidFill>
                  <a:srgbClr val="0000FF"/>
                </a:solidFill>
                <a:ea typeface="华文中宋" panose="02010600040101010101" pitchFamily="2" charset="-122"/>
              </a:rPr>
              <a:t>查找数据（</a:t>
            </a:r>
            <a:r>
              <a:rPr lang="en-US" altLang="zh-CN" sz="2400" b="1">
                <a:solidFill>
                  <a:srgbClr val="0000FF"/>
                </a:solidFill>
                <a:ea typeface="华文中宋" panose="02010600040101010101" pitchFamily="2" charset="-122"/>
              </a:rPr>
              <a:t>query</a:t>
            </a:r>
            <a:r>
              <a:rPr lang="zh-CN" altLang="en-US" sz="2400" b="1">
                <a:solidFill>
                  <a:srgbClr val="0000FF"/>
                </a:solidFill>
                <a:ea typeface="华文中宋" panose="02010600040101010101" pitchFamily="2" charset="-122"/>
              </a:rPr>
              <a:t>）</a:t>
            </a:r>
            <a:r>
              <a:rPr lang="zh-CN" altLang="en-US" sz="2400" b="1">
                <a:ea typeface="华文中宋" panose="02010600040101010101" pitchFamily="2" charset="-122"/>
              </a:rPr>
              <a:t>。</a:t>
            </a:r>
            <a:r>
              <a:rPr lang="zh-CN" altLang="en-US" sz="2400">
                <a:ea typeface="华文中宋" panose="02010600040101010101" pitchFamily="2" charset="-122"/>
              </a:rPr>
              <a:t>数据库中数据是海量的。用户在使用数据时，</a:t>
            </a:r>
            <a:r>
              <a:rPr lang="zh-CN" altLang="en-US" sz="2400" b="1">
                <a:solidFill>
                  <a:srgbClr val="FF0000"/>
                </a:solidFill>
                <a:ea typeface="华文中宋" panose="02010600040101010101" pitchFamily="2" charset="-122"/>
              </a:rPr>
              <a:t>只关注他想要的数据，并不需要数据库中的所有数据</a:t>
            </a:r>
            <a:r>
              <a:rPr lang="zh-CN" altLang="en-US" sz="2400">
                <a:ea typeface="华文中宋" panose="02010600040101010101" pitchFamily="2" charset="-122"/>
              </a:rPr>
              <a:t>。数据查找就是基于用户表达的想法，从大量数据中筛选出符合用户想法的数据，将其提交给用户。</a:t>
            </a:r>
          </a:p>
          <a:p>
            <a:pPr lvl="1">
              <a:lnSpc>
                <a:spcPct val="120000"/>
              </a:lnSpc>
              <a:spcBef>
                <a:spcPct val="50000"/>
              </a:spcBef>
            </a:pPr>
            <a:r>
              <a:rPr lang="zh-CN" altLang="en-US" sz="2400" b="1">
                <a:solidFill>
                  <a:srgbClr val="0000FF"/>
                </a:solidFill>
                <a:ea typeface="华文中宋" panose="02010600040101010101" pitchFamily="2" charset="-122"/>
              </a:rPr>
              <a:t>修改数据（</a:t>
            </a:r>
            <a:r>
              <a:rPr lang="en-US" altLang="zh-CN" sz="2400" b="1">
                <a:solidFill>
                  <a:srgbClr val="0000FF"/>
                </a:solidFill>
                <a:ea typeface="华文中宋" panose="02010600040101010101" pitchFamily="2" charset="-122"/>
              </a:rPr>
              <a:t>update</a:t>
            </a:r>
            <a:r>
              <a:rPr lang="zh-CN" altLang="en-US" sz="2400" b="1">
                <a:solidFill>
                  <a:srgbClr val="0000FF"/>
                </a:solidFill>
                <a:ea typeface="华文中宋" panose="02010600040101010101" pitchFamily="2" charset="-122"/>
              </a:rPr>
              <a:t>）</a:t>
            </a:r>
            <a:r>
              <a:rPr lang="zh-CN" altLang="en-US" sz="2400" b="1">
                <a:ea typeface="华文中宋" panose="02010600040101010101" pitchFamily="2" charset="-122"/>
              </a:rPr>
              <a:t>；</a:t>
            </a:r>
          </a:p>
          <a:p>
            <a:pPr lvl="1">
              <a:lnSpc>
                <a:spcPct val="120000"/>
              </a:lnSpc>
              <a:spcBef>
                <a:spcPct val="50000"/>
              </a:spcBef>
            </a:pPr>
            <a:r>
              <a:rPr lang="zh-CN" altLang="en-US" sz="2400" b="1">
                <a:solidFill>
                  <a:srgbClr val="0000FF"/>
                </a:solidFill>
                <a:ea typeface="华文中宋" panose="02010600040101010101" pitchFamily="2" charset="-122"/>
              </a:rPr>
              <a:t>删除数据（</a:t>
            </a:r>
            <a:r>
              <a:rPr lang="en-US" altLang="zh-CN" sz="2400" b="1">
                <a:solidFill>
                  <a:srgbClr val="0000FF"/>
                </a:solidFill>
                <a:ea typeface="华文中宋" panose="02010600040101010101" pitchFamily="2" charset="-122"/>
              </a:rPr>
              <a:t>delete</a:t>
            </a:r>
            <a:r>
              <a:rPr lang="zh-CN" altLang="en-US" sz="2400" b="1">
                <a:solidFill>
                  <a:srgbClr val="0000FF"/>
                </a:solidFill>
                <a:ea typeface="华文中宋" panose="02010600040101010101" pitchFamily="2" charset="-122"/>
              </a:rPr>
              <a:t>）</a:t>
            </a:r>
            <a:r>
              <a:rPr lang="zh-CN" altLang="en-US" sz="2400" b="1">
                <a:ea typeface="华文中宋" panose="02010600040101010101" pitchFamily="2" charset="-122"/>
              </a:rPr>
              <a:t>；</a:t>
            </a:r>
          </a:p>
          <a:p>
            <a:pPr lvl="1">
              <a:lnSpc>
                <a:spcPct val="120000"/>
              </a:lnSpc>
              <a:spcBef>
                <a:spcPct val="50000"/>
              </a:spcBef>
            </a:pPr>
            <a:r>
              <a:rPr lang="zh-CN" altLang="en-US" sz="2400" b="1">
                <a:solidFill>
                  <a:srgbClr val="0000FF"/>
                </a:solidFill>
                <a:ea typeface="华文中宋" panose="02010600040101010101" pitchFamily="2" charset="-122"/>
              </a:rPr>
              <a:t>统计数据（</a:t>
            </a:r>
            <a:r>
              <a:rPr lang="en-US" altLang="zh-CN" sz="2400" b="1">
                <a:solidFill>
                  <a:srgbClr val="0000FF"/>
                </a:solidFill>
                <a:ea typeface="华文中宋" panose="02010600040101010101" pitchFamily="2" charset="-122"/>
              </a:rPr>
              <a:t>statistics</a:t>
            </a:r>
            <a:r>
              <a:rPr lang="zh-CN" altLang="en-US" sz="2400" b="1">
                <a:solidFill>
                  <a:srgbClr val="0000FF"/>
                </a:solidFill>
                <a:ea typeface="华文中宋" panose="02010600040101010101" pitchFamily="2" charset="-122"/>
              </a:rPr>
              <a:t>）</a:t>
            </a:r>
            <a:r>
              <a:rPr lang="zh-CN" altLang="en-US" sz="2400" b="1">
                <a:ea typeface="华文中宋" panose="02010600040101010101" pitchFamily="2" charset="-122"/>
              </a:rPr>
              <a:t>。</a:t>
            </a:r>
            <a:r>
              <a:rPr lang="zh-CN" altLang="en-US" sz="2400">
                <a:ea typeface="华文中宋" panose="02010600040101010101" pitchFamily="2" charset="-122"/>
              </a:rPr>
              <a:t>教师人数，平均工资，最高工资，最低工资。</a:t>
            </a:r>
            <a:endParaRPr lang="zh-CN" altLang="en-US" sz="240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1701493"/>
      </p:ext>
    </p:extLst>
  </p:cSld>
  <p:clrMapOvr>
    <a:masterClrMapping/>
  </p:clrMapOvr>
  <p:transition>
    <p:wipe dir="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2759" cy="6551762"/>
          </a:xfrm>
        </p:spPr>
      </p:pic>
    </p:spTree>
    <p:extLst>
      <p:ext uri="{BB962C8B-B14F-4D97-AF65-F5344CB8AC3E}">
        <p14:creationId xmlns:p14="http://schemas.microsoft.com/office/powerpoint/2010/main" val="2103016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6187258"/>
          </a:xfrm>
        </p:spPr>
      </p:pic>
    </p:spTree>
    <p:extLst>
      <p:ext uri="{BB962C8B-B14F-4D97-AF65-F5344CB8AC3E}">
        <p14:creationId xmlns:p14="http://schemas.microsoft.com/office/powerpoint/2010/main" val="1183180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7804"/>
            <a:ext cx="9176224" cy="6429202"/>
          </a:xfrm>
        </p:spPr>
      </p:pic>
    </p:spTree>
    <p:extLst>
      <p:ext uri="{BB962C8B-B14F-4D97-AF65-F5344CB8AC3E}">
        <p14:creationId xmlns:p14="http://schemas.microsoft.com/office/powerpoint/2010/main" val="37165480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438" y="0"/>
            <a:ext cx="9315438" cy="6336834"/>
          </a:xfrm>
        </p:spPr>
      </p:pic>
    </p:spTree>
    <p:extLst>
      <p:ext uri="{BB962C8B-B14F-4D97-AF65-F5344CB8AC3E}">
        <p14:creationId xmlns:p14="http://schemas.microsoft.com/office/powerpoint/2010/main" val="35078491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1" y="0"/>
            <a:ext cx="9043755" cy="6556075"/>
          </a:xfrm>
        </p:spPr>
      </p:pic>
    </p:spTree>
    <p:extLst>
      <p:ext uri="{BB962C8B-B14F-4D97-AF65-F5344CB8AC3E}">
        <p14:creationId xmlns:p14="http://schemas.microsoft.com/office/powerpoint/2010/main" val="19978275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018" y="0"/>
            <a:ext cx="9372435" cy="7093424"/>
          </a:xfrm>
        </p:spPr>
      </p:pic>
    </p:spTree>
    <p:extLst>
      <p:ext uri="{BB962C8B-B14F-4D97-AF65-F5344CB8AC3E}">
        <p14:creationId xmlns:p14="http://schemas.microsoft.com/office/powerpoint/2010/main" val="2589184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3B60-23C8-4064-A572-5A5A7C52B339}" type="slidenum">
              <a:rPr lang="en-US" altLang="zh-CN"/>
              <a:pPr/>
              <a:t>4</a:t>
            </a:fld>
            <a:endParaRPr lang="en-US" altLang="zh-CN"/>
          </a:p>
        </p:txBody>
      </p:sp>
      <p:sp>
        <p:nvSpPr>
          <p:cNvPr id="21709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15888"/>
            <a:ext cx="8356600" cy="1027112"/>
          </a:xfrm>
        </p:spPr>
        <p:txBody>
          <a:bodyPr/>
          <a:lstStyle/>
          <a:p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数据库中的数据操作</a:t>
            </a:r>
            <a:endParaRPr lang="en-GB" altLang="zh-CN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268413"/>
            <a:ext cx="9144000" cy="2160587"/>
          </a:xfrm>
        </p:spPr>
        <p:txBody>
          <a:bodyPr>
            <a:noAutofit/>
          </a:bodyPr>
          <a:lstStyle/>
          <a:p>
            <a:pPr algn="just">
              <a:lnSpc>
                <a:spcPct val="120000"/>
              </a:lnSpc>
              <a:spcBef>
                <a:spcPct val="80000"/>
              </a:spcBef>
            </a:pP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数据库管理系统对外提供</a:t>
            </a:r>
            <a:r>
              <a:rPr lang="zh-CN" altLang="en-US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数据库访问语言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，用户可以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指定</a:t>
            </a:r>
            <a:r>
              <a:rPr lang="zh-CN" altLang="en-US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数据库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的某个</a:t>
            </a:r>
            <a:r>
              <a:rPr lang="zh-CN" altLang="en-US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表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以</a:t>
            </a:r>
            <a:r>
              <a:rPr lang="zh-CN" altLang="en-US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行</a:t>
            </a:r>
            <a:r>
              <a:rPr lang="en-US" altLang="zh-CN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(Row)</a:t>
            </a:r>
            <a:r>
              <a:rPr lang="zh-CN" altLang="en-US" sz="24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为单元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执行</a:t>
            </a:r>
            <a:r>
              <a:rPr lang="zh-CN" altLang="en-US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添加操作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、</a:t>
            </a:r>
            <a:r>
              <a:rPr lang="zh-CN" altLang="en-US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删除操作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、</a:t>
            </a:r>
            <a:r>
              <a:rPr lang="zh-CN" altLang="en-US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修改操作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、</a:t>
            </a:r>
            <a:r>
              <a:rPr lang="zh-CN" altLang="en-US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查询操作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、</a:t>
            </a:r>
            <a:r>
              <a:rPr lang="zh-CN" altLang="en-US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统计操作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。</a:t>
            </a:r>
          </a:p>
          <a:p>
            <a:pPr algn="just">
              <a:lnSpc>
                <a:spcPct val="120000"/>
              </a:lnSpc>
              <a:spcBef>
                <a:spcPct val="80000"/>
              </a:spcBef>
            </a:pP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以上述大学教学数据库为例，新生入学时，在学生信息表中要为每个新生添加一行记录；学生毕业离校后，要在学生信息表中删除其记录；当有学生改换了手机号码时，要修改其记录。当要给学生家长邮寄成绩单时，要查找学生记录。学生事务中心在安排宿舍时要统计男生和女生人数。</a:t>
            </a:r>
          </a:p>
          <a:p>
            <a:pPr algn="just">
              <a:lnSpc>
                <a:spcPct val="120000"/>
              </a:lnSpc>
              <a:spcBef>
                <a:spcPct val="80000"/>
              </a:spcBef>
            </a:pP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对关系型数据库，国际标准数据操作语言，称之为</a:t>
            </a:r>
            <a:r>
              <a:rPr lang="en-US" altLang="zh-CN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SQL</a:t>
            </a:r>
            <a:r>
              <a:rPr lang="zh-CN" altLang="en-US" sz="2400" b="1" dirty="0">
                <a:solidFill>
                  <a:srgbClr val="00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语言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050683410"/>
      </p:ext>
    </p:extLst>
  </p:cSld>
  <p:clrMapOvr>
    <a:masterClrMapping/>
  </p:clrMapOvr>
  <p:transition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B9FA4-18C6-482F-B7DC-5FE856017EB4}" type="slidenum">
              <a:rPr lang="en-US" altLang="zh-CN"/>
              <a:pPr/>
              <a:t>5</a:t>
            </a:fld>
            <a:endParaRPr lang="en-US" altLang="zh-CN"/>
          </a:p>
        </p:txBody>
      </p:sp>
      <p:sp>
        <p:nvSpPr>
          <p:cNvPr id="218114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0"/>
            <a:ext cx="8356600" cy="1027113"/>
          </a:xfrm>
        </p:spPr>
        <p:txBody>
          <a:bodyPr/>
          <a:lstStyle/>
          <a:p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数据库中的数据操作</a:t>
            </a:r>
            <a:endParaRPr lang="en-GB" altLang="zh-CN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268413"/>
            <a:ext cx="7956550" cy="720725"/>
          </a:xfrm>
        </p:spPr>
        <p:txBody>
          <a:bodyPr/>
          <a:lstStyle/>
          <a:p>
            <a:pPr>
              <a:spcBef>
                <a:spcPct val="30000"/>
              </a:spcBef>
            </a:pPr>
            <a:r>
              <a:rPr lang="zh-CN" altLang="en-US" sz="2800" b="1">
                <a:latin typeface="华文中宋" panose="02010600040101010101" pitchFamily="2" charset="-122"/>
                <a:ea typeface="华文中宋" panose="02010600040101010101" pitchFamily="2" charset="-122"/>
              </a:rPr>
              <a:t>指定数据库： </a:t>
            </a:r>
            <a:r>
              <a:rPr lang="en-US" altLang="zh-CN" sz="2800">
                <a:latin typeface="华文中宋" panose="02010600040101010101" pitchFamily="2" charset="-122"/>
                <a:ea typeface="华文中宋" panose="02010600040101010101" pitchFamily="2" charset="-122"/>
              </a:rPr>
              <a:t>Education.db</a:t>
            </a:r>
            <a:r>
              <a:rPr lang="zh-CN" altLang="en-US" sz="2800">
                <a:latin typeface="华文中宋" panose="02010600040101010101" pitchFamily="2" charset="-122"/>
                <a:ea typeface="华文中宋" panose="02010600040101010101" pitchFamily="2" charset="-122"/>
              </a:rPr>
              <a:t>；</a:t>
            </a:r>
            <a:endParaRPr lang="zh-CN" altLang="en-US" sz="280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18118" name="Rectangle 6"/>
          <p:cNvSpPr>
            <a:spLocks noChangeArrowheads="1"/>
          </p:cNvSpPr>
          <p:nvPr/>
        </p:nvSpPr>
        <p:spPr bwMode="auto">
          <a:xfrm>
            <a:off x="7472363" y="5892800"/>
            <a:ext cx="1420812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山东省</a:t>
            </a:r>
            <a:r>
              <a:rPr lang="en-US" altLang="zh-CN" sz="1800" b="0">
                <a:ea typeface="新宋体" panose="02010609030101010101" pitchFamily="49" charset="-122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218119" name="Rectangle 7"/>
          <p:cNvSpPr>
            <a:spLocks noChangeArrowheads="1"/>
          </p:cNvSpPr>
          <p:nvPr/>
        </p:nvSpPr>
        <p:spPr bwMode="auto">
          <a:xfrm>
            <a:off x="5848350" y="5892800"/>
            <a:ext cx="16240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13107316666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20" name="Rectangle 8"/>
          <p:cNvSpPr>
            <a:spLocks noChangeArrowheads="1"/>
          </p:cNvSpPr>
          <p:nvPr/>
        </p:nvSpPr>
        <p:spPr bwMode="auto">
          <a:xfrm>
            <a:off x="5092700" y="5892800"/>
            <a:ext cx="755650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回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21" name="Rectangle 9"/>
          <p:cNvSpPr>
            <a:spLocks noChangeArrowheads="1"/>
          </p:cNvSpPr>
          <p:nvPr/>
        </p:nvSpPr>
        <p:spPr bwMode="auto">
          <a:xfrm>
            <a:off x="3667125" y="5892800"/>
            <a:ext cx="1425575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1988/11/13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22" name="Rectangle 10"/>
          <p:cNvSpPr>
            <a:spLocks noChangeArrowheads="1"/>
          </p:cNvSpPr>
          <p:nvPr/>
        </p:nvSpPr>
        <p:spPr bwMode="auto">
          <a:xfrm>
            <a:off x="2944813" y="5892800"/>
            <a:ext cx="722312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女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23" name="Rectangle 11"/>
          <p:cNvSpPr>
            <a:spLocks noChangeArrowheads="1"/>
          </p:cNvSpPr>
          <p:nvPr/>
        </p:nvSpPr>
        <p:spPr bwMode="auto">
          <a:xfrm>
            <a:off x="1676400" y="5892800"/>
            <a:ext cx="12684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李  娜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24" name="Rectangle 12"/>
          <p:cNvSpPr>
            <a:spLocks noChangeArrowheads="1"/>
          </p:cNvSpPr>
          <p:nvPr/>
        </p:nvSpPr>
        <p:spPr bwMode="auto">
          <a:xfrm>
            <a:off x="250825" y="5892800"/>
            <a:ext cx="1425575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2008043358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25" name="Rectangle 13"/>
          <p:cNvSpPr>
            <a:spLocks noChangeArrowheads="1"/>
          </p:cNvSpPr>
          <p:nvPr/>
        </p:nvSpPr>
        <p:spPr bwMode="auto">
          <a:xfrm>
            <a:off x="7472363" y="5400675"/>
            <a:ext cx="1420812" cy="49212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西藏</a:t>
            </a:r>
            <a:r>
              <a:rPr lang="en-US" altLang="zh-CN" sz="1800" b="0">
                <a:ea typeface="新宋体" panose="02010609030101010101" pitchFamily="49" charset="-122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218126" name="Rectangle 14"/>
          <p:cNvSpPr>
            <a:spLocks noChangeArrowheads="1"/>
          </p:cNvSpPr>
          <p:nvPr/>
        </p:nvSpPr>
        <p:spPr bwMode="auto">
          <a:xfrm>
            <a:off x="5848350" y="5400675"/>
            <a:ext cx="1624013" cy="49212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13587318622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27" name="Rectangle 15"/>
          <p:cNvSpPr>
            <a:spLocks noChangeArrowheads="1"/>
          </p:cNvSpPr>
          <p:nvPr/>
        </p:nvSpPr>
        <p:spPr bwMode="auto">
          <a:xfrm>
            <a:off x="5092700" y="5400675"/>
            <a:ext cx="755650" cy="49212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藏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28" name="Rectangle 16"/>
          <p:cNvSpPr>
            <a:spLocks noChangeArrowheads="1"/>
          </p:cNvSpPr>
          <p:nvPr/>
        </p:nvSpPr>
        <p:spPr bwMode="auto">
          <a:xfrm>
            <a:off x="3667125" y="5400675"/>
            <a:ext cx="1425575" cy="49212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1989/01/29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29" name="Rectangle 17"/>
          <p:cNvSpPr>
            <a:spLocks noChangeArrowheads="1"/>
          </p:cNvSpPr>
          <p:nvPr/>
        </p:nvSpPr>
        <p:spPr bwMode="auto">
          <a:xfrm>
            <a:off x="2944813" y="5400675"/>
            <a:ext cx="722312" cy="49212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女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30" name="Rectangle 18"/>
          <p:cNvSpPr>
            <a:spLocks noChangeArrowheads="1"/>
          </p:cNvSpPr>
          <p:nvPr/>
        </p:nvSpPr>
        <p:spPr bwMode="auto">
          <a:xfrm>
            <a:off x="1676400" y="5400675"/>
            <a:ext cx="1268413" cy="49212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刘丽芳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31" name="Rectangle 19"/>
          <p:cNvSpPr>
            <a:spLocks noChangeArrowheads="1"/>
          </p:cNvSpPr>
          <p:nvPr/>
        </p:nvSpPr>
        <p:spPr bwMode="auto">
          <a:xfrm>
            <a:off x="250825" y="5400675"/>
            <a:ext cx="1425575" cy="49212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2008043315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32" name="Rectangle 20"/>
          <p:cNvSpPr>
            <a:spLocks noChangeArrowheads="1"/>
          </p:cNvSpPr>
          <p:nvPr/>
        </p:nvSpPr>
        <p:spPr bwMode="auto">
          <a:xfrm>
            <a:off x="7472363" y="4910138"/>
            <a:ext cx="1420812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河北省</a:t>
            </a:r>
            <a:r>
              <a:rPr lang="en-US" altLang="zh-CN" sz="1800" b="0">
                <a:ea typeface="新宋体" panose="02010609030101010101" pitchFamily="49" charset="-122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218133" name="Rectangle 21"/>
          <p:cNvSpPr>
            <a:spLocks noChangeArrowheads="1"/>
          </p:cNvSpPr>
          <p:nvPr/>
        </p:nvSpPr>
        <p:spPr bwMode="auto">
          <a:xfrm>
            <a:off x="5848350" y="4910138"/>
            <a:ext cx="1624013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15174120988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34" name="Rectangle 22"/>
          <p:cNvSpPr>
            <a:spLocks noChangeArrowheads="1"/>
          </p:cNvSpPr>
          <p:nvPr/>
        </p:nvSpPr>
        <p:spPr bwMode="auto">
          <a:xfrm>
            <a:off x="5092700" y="4910138"/>
            <a:ext cx="755650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汉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35" name="Rectangle 23"/>
          <p:cNvSpPr>
            <a:spLocks noChangeArrowheads="1"/>
          </p:cNvSpPr>
          <p:nvPr/>
        </p:nvSpPr>
        <p:spPr bwMode="auto">
          <a:xfrm>
            <a:off x="3667125" y="4910138"/>
            <a:ext cx="142557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1988/07/09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36" name="Rectangle 24"/>
          <p:cNvSpPr>
            <a:spLocks noChangeArrowheads="1"/>
          </p:cNvSpPr>
          <p:nvPr/>
        </p:nvSpPr>
        <p:spPr bwMode="auto">
          <a:xfrm>
            <a:off x="2944813" y="4910138"/>
            <a:ext cx="722312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女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37" name="Rectangle 25"/>
          <p:cNvSpPr>
            <a:spLocks noChangeArrowheads="1"/>
          </p:cNvSpPr>
          <p:nvPr/>
        </p:nvSpPr>
        <p:spPr bwMode="auto">
          <a:xfrm>
            <a:off x="1676400" y="4910138"/>
            <a:ext cx="1268413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张珊珊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38" name="Rectangle 26"/>
          <p:cNvSpPr>
            <a:spLocks noChangeArrowheads="1"/>
          </p:cNvSpPr>
          <p:nvPr/>
        </p:nvSpPr>
        <p:spPr bwMode="auto">
          <a:xfrm>
            <a:off x="250825" y="4910138"/>
            <a:ext cx="142557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2008043332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39" name="Rectangle 27"/>
          <p:cNvSpPr>
            <a:spLocks noChangeArrowheads="1"/>
          </p:cNvSpPr>
          <p:nvPr/>
        </p:nvSpPr>
        <p:spPr bwMode="auto">
          <a:xfrm>
            <a:off x="7472363" y="4418013"/>
            <a:ext cx="1420812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北京市</a:t>
            </a:r>
            <a:r>
              <a:rPr lang="en-US" altLang="zh-CN" sz="1800" b="0">
                <a:ea typeface="新宋体" panose="02010609030101010101" pitchFamily="49" charset="-122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218140" name="Rectangle 28"/>
          <p:cNvSpPr>
            <a:spLocks noChangeArrowheads="1"/>
          </p:cNvSpPr>
          <p:nvPr/>
        </p:nvSpPr>
        <p:spPr bwMode="auto">
          <a:xfrm>
            <a:off x="5848350" y="4418013"/>
            <a:ext cx="16240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13975899778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41" name="Rectangle 29"/>
          <p:cNvSpPr>
            <a:spLocks noChangeArrowheads="1"/>
          </p:cNvSpPr>
          <p:nvPr/>
        </p:nvSpPr>
        <p:spPr bwMode="auto">
          <a:xfrm>
            <a:off x="5092700" y="4418013"/>
            <a:ext cx="755650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汉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42" name="Rectangle 30"/>
          <p:cNvSpPr>
            <a:spLocks noChangeArrowheads="1"/>
          </p:cNvSpPr>
          <p:nvPr/>
        </p:nvSpPr>
        <p:spPr bwMode="auto">
          <a:xfrm>
            <a:off x="3667125" y="4418013"/>
            <a:ext cx="1425575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1991/02/21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43" name="Rectangle 31"/>
          <p:cNvSpPr>
            <a:spLocks noChangeArrowheads="1"/>
          </p:cNvSpPr>
          <p:nvPr/>
        </p:nvSpPr>
        <p:spPr bwMode="auto">
          <a:xfrm>
            <a:off x="2944813" y="4418013"/>
            <a:ext cx="722312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男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44" name="Rectangle 32"/>
          <p:cNvSpPr>
            <a:spLocks noChangeArrowheads="1"/>
          </p:cNvSpPr>
          <p:nvPr/>
        </p:nvSpPr>
        <p:spPr bwMode="auto">
          <a:xfrm>
            <a:off x="1676400" y="4418013"/>
            <a:ext cx="12684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汪勇兵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45" name="Rectangle 33"/>
          <p:cNvSpPr>
            <a:spLocks noChangeArrowheads="1"/>
          </p:cNvSpPr>
          <p:nvPr/>
        </p:nvSpPr>
        <p:spPr bwMode="auto">
          <a:xfrm>
            <a:off x="250825" y="4418013"/>
            <a:ext cx="1425575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2008043214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46" name="Rectangle 34"/>
          <p:cNvSpPr>
            <a:spLocks noChangeArrowheads="1"/>
          </p:cNvSpPr>
          <p:nvPr/>
        </p:nvSpPr>
        <p:spPr bwMode="auto">
          <a:xfrm>
            <a:off x="7472363" y="3925888"/>
            <a:ext cx="1420812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湖南省</a:t>
            </a:r>
            <a:r>
              <a:rPr lang="en-US" altLang="zh-CN" sz="1800" b="0">
                <a:ea typeface="新宋体" panose="02010609030101010101" pitchFamily="49" charset="-122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218147" name="Rectangle 35"/>
          <p:cNvSpPr>
            <a:spLocks noChangeArrowheads="1"/>
          </p:cNvSpPr>
          <p:nvPr/>
        </p:nvSpPr>
        <p:spPr bwMode="auto">
          <a:xfrm>
            <a:off x="5848350" y="3925888"/>
            <a:ext cx="16240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13007312856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48" name="Rectangle 36"/>
          <p:cNvSpPr>
            <a:spLocks noChangeArrowheads="1"/>
          </p:cNvSpPr>
          <p:nvPr/>
        </p:nvSpPr>
        <p:spPr bwMode="auto">
          <a:xfrm>
            <a:off x="5092700" y="3925888"/>
            <a:ext cx="755650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汉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49" name="Rectangle 37"/>
          <p:cNvSpPr>
            <a:spLocks noChangeArrowheads="1"/>
          </p:cNvSpPr>
          <p:nvPr/>
        </p:nvSpPr>
        <p:spPr bwMode="auto">
          <a:xfrm>
            <a:off x="3667125" y="3925888"/>
            <a:ext cx="1425575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1990/12/14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50" name="Rectangle 38"/>
          <p:cNvSpPr>
            <a:spLocks noChangeArrowheads="1"/>
          </p:cNvSpPr>
          <p:nvPr/>
        </p:nvSpPr>
        <p:spPr bwMode="auto">
          <a:xfrm>
            <a:off x="2944813" y="3925888"/>
            <a:ext cx="722312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男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51" name="Rectangle 39"/>
          <p:cNvSpPr>
            <a:spLocks noChangeArrowheads="1"/>
          </p:cNvSpPr>
          <p:nvPr/>
        </p:nvSpPr>
        <p:spPr bwMode="auto">
          <a:xfrm>
            <a:off x="1676400" y="3925888"/>
            <a:ext cx="12684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周山群</a:t>
            </a:r>
            <a:endParaRPr lang="zh-CN" altLang="en-US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52" name="Rectangle 40"/>
          <p:cNvSpPr>
            <a:spLocks noChangeArrowheads="1"/>
          </p:cNvSpPr>
          <p:nvPr/>
        </p:nvSpPr>
        <p:spPr bwMode="auto">
          <a:xfrm>
            <a:off x="250825" y="3925888"/>
            <a:ext cx="1425575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en-US" altLang="zh-CN" sz="1800" b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2008043101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53" name="Rectangle 41"/>
          <p:cNvSpPr>
            <a:spLocks noChangeArrowheads="1"/>
          </p:cNvSpPr>
          <p:nvPr/>
        </p:nvSpPr>
        <p:spPr bwMode="auto">
          <a:xfrm>
            <a:off x="7472363" y="3284538"/>
            <a:ext cx="1420812" cy="641350"/>
          </a:xfrm>
          <a:prstGeom prst="rect">
            <a:avLst/>
          </a:prstGeom>
          <a:solidFill>
            <a:srgbClr val="FF99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家庭地址</a:t>
            </a:r>
          </a:p>
          <a:p>
            <a:pPr algn="ctr"/>
            <a:r>
              <a:rPr lang="en-US" altLang="zh-CN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Address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54" name="Rectangle 42"/>
          <p:cNvSpPr>
            <a:spLocks noChangeArrowheads="1"/>
          </p:cNvSpPr>
          <p:nvPr/>
        </p:nvSpPr>
        <p:spPr bwMode="auto">
          <a:xfrm>
            <a:off x="5848350" y="3284538"/>
            <a:ext cx="1624013" cy="641350"/>
          </a:xfrm>
          <a:prstGeom prst="rect">
            <a:avLst/>
          </a:prstGeom>
          <a:solidFill>
            <a:srgbClr val="FF99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联系电话</a:t>
            </a:r>
          </a:p>
          <a:p>
            <a:pPr algn="ctr"/>
            <a:r>
              <a:rPr lang="en-US" altLang="zh-CN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phone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55" name="Rectangle 43"/>
          <p:cNvSpPr>
            <a:spLocks noChangeArrowheads="1"/>
          </p:cNvSpPr>
          <p:nvPr/>
        </p:nvSpPr>
        <p:spPr bwMode="auto">
          <a:xfrm>
            <a:off x="5092700" y="3284538"/>
            <a:ext cx="755650" cy="641350"/>
          </a:xfrm>
          <a:prstGeom prst="rect">
            <a:avLst/>
          </a:prstGeom>
          <a:solidFill>
            <a:srgbClr val="FF99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rIns="0"/>
          <a:lstStyle/>
          <a:p>
            <a:pPr algn="ctr"/>
            <a:r>
              <a:rPr lang="zh-CN" altLang="en-US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民族</a:t>
            </a:r>
          </a:p>
          <a:p>
            <a:pPr algn="ctr"/>
            <a:r>
              <a:rPr lang="en-US" altLang="zh-CN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nation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56" name="Rectangle 44"/>
          <p:cNvSpPr>
            <a:spLocks noChangeArrowheads="1"/>
          </p:cNvSpPr>
          <p:nvPr/>
        </p:nvSpPr>
        <p:spPr bwMode="auto">
          <a:xfrm>
            <a:off x="3667125" y="3284538"/>
            <a:ext cx="1425575" cy="641350"/>
          </a:xfrm>
          <a:prstGeom prst="rect">
            <a:avLst/>
          </a:prstGeom>
          <a:solidFill>
            <a:srgbClr val="FF99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出生日期</a:t>
            </a:r>
          </a:p>
          <a:p>
            <a:pPr algn="ctr"/>
            <a:r>
              <a:rPr lang="en-US" altLang="zh-CN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birthdate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57" name="Rectangle 45"/>
          <p:cNvSpPr>
            <a:spLocks noChangeArrowheads="1"/>
          </p:cNvSpPr>
          <p:nvPr/>
        </p:nvSpPr>
        <p:spPr bwMode="auto">
          <a:xfrm>
            <a:off x="2944813" y="3284538"/>
            <a:ext cx="722312" cy="641350"/>
          </a:xfrm>
          <a:prstGeom prst="rect">
            <a:avLst/>
          </a:prstGeom>
          <a:solidFill>
            <a:srgbClr val="FF99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46800" rIns="0" bIns="46800"/>
          <a:lstStyle/>
          <a:p>
            <a:r>
              <a:rPr lang="zh-CN" altLang="en-US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性别</a:t>
            </a:r>
          </a:p>
          <a:p>
            <a:r>
              <a:rPr lang="en-US" altLang="zh-CN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sex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58" name="Rectangle 46"/>
          <p:cNvSpPr>
            <a:spLocks noChangeArrowheads="1"/>
          </p:cNvSpPr>
          <p:nvPr/>
        </p:nvSpPr>
        <p:spPr bwMode="auto">
          <a:xfrm>
            <a:off x="1692275" y="3284538"/>
            <a:ext cx="1268413" cy="641350"/>
          </a:xfrm>
          <a:prstGeom prst="rect">
            <a:avLst/>
          </a:prstGeom>
          <a:solidFill>
            <a:srgbClr val="FF99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CN" altLang="en-US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姓名</a:t>
            </a:r>
          </a:p>
          <a:p>
            <a:pPr algn="ctr"/>
            <a:r>
              <a:rPr lang="en-US" altLang="zh-CN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name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59" name="Rectangle 47"/>
          <p:cNvSpPr>
            <a:spLocks noChangeArrowheads="1"/>
          </p:cNvSpPr>
          <p:nvPr/>
        </p:nvSpPr>
        <p:spPr bwMode="auto">
          <a:xfrm>
            <a:off x="250825" y="3284538"/>
            <a:ext cx="1425575" cy="641350"/>
          </a:xfrm>
          <a:prstGeom prst="rect">
            <a:avLst/>
          </a:prstGeom>
          <a:solidFill>
            <a:srgbClr val="FF99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 eaLnBrk="0" hangingPunct="0"/>
            <a:r>
              <a:rPr lang="zh-CN" altLang="en-US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学号</a:t>
            </a:r>
          </a:p>
          <a:p>
            <a:pPr algn="ctr" eaLnBrk="0" hangingPunct="0"/>
            <a:r>
              <a:rPr lang="en-US" altLang="zh-CN" sz="180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studentNo</a:t>
            </a:r>
            <a:endParaRPr lang="en-US" altLang="zh-CN" sz="1800" b="0"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8160" name="Line 48"/>
          <p:cNvSpPr>
            <a:spLocks noChangeShapeType="1"/>
          </p:cNvSpPr>
          <p:nvPr/>
        </p:nvSpPr>
        <p:spPr bwMode="auto">
          <a:xfrm>
            <a:off x="250825" y="3284538"/>
            <a:ext cx="864235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61" name="Line 49"/>
          <p:cNvSpPr>
            <a:spLocks noChangeShapeType="1"/>
          </p:cNvSpPr>
          <p:nvPr/>
        </p:nvSpPr>
        <p:spPr bwMode="auto">
          <a:xfrm>
            <a:off x="250825" y="6384925"/>
            <a:ext cx="864235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62" name="Line 50"/>
          <p:cNvSpPr>
            <a:spLocks noChangeShapeType="1"/>
          </p:cNvSpPr>
          <p:nvPr/>
        </p:nvSpPr>
        <p:spPr bwMode="auto">
          <a:xfrm>
            <a:off x="250825" y="3284538"/>
            <a:ext cx="0" cy="3100387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63" name="Line 51"/>
          <p:cNvSpPr>
            <a:spLocks noChangeShapeType="1"/>
          </p:cNvSpPr>
          <p:nvPr/>
        </p:nvSpPr>
        <p:spPr bwMode="auto">
          <a:xfrm>
            <a:off x="8893175" y="3284538"/>
            <a:ext cx="0" cy="3100387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64" name="Line 52"/>
          <p:cNvSpPr>
            <a:spLocks noChangeShapeType="1"/>
          </p:cNvSpPr>
          <p:nvPr/>
        </p:nvSpPr>
        <p:spPr bwMode="auto">
          <a:xfrm>
            <a:off x="250825" y="3925888"/>
            <a:ext cx="864235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65" name="Line 53"/>
          <p:cNvSpPr>
            <a:spLocks noChangeShapeType="1"/>
          </p:cNvSpPr>
          <p:nvPr/>
        </p:nvSpPr>
        <p:spPr bwMode="auto">
          <a:xfrm>
            <a:off x="1676400" y="3284538"/>
            <a:ext cx="0" cy="3100387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66" name="Line 54"/>
          <p:cNvSpPr>
            <a:spLocks noChangeShapeType="1"/>
          </p:cNvSpPr>
          <p:nvPr/>
        </p:nvSpPr>
        <p:spPr bwMode="auto">
          <a:xfrm>
            <a:off x="2944813" y="3284538"/>
            <a:ext cx="0" cy="3100387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67" name="Line 55"/>
          <p:cNvSpPr>
            <a:spLocks noChangeShapeType="1"/>
          </p:cNvSpPr>
          <p:nvPr/>
        </p:nvSpPr>
        <p:spPr bwMode="auto">
          <a:xfrm>
            <a:off x="3667125" y="3284538"/>
            <a:ext cx="0" cy="3100387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68" name="Line 56"/>
          <p:cNvSpPr>
            <a:spLocks noChangeShapeType="1"/>
          </p:cNvSpPr>
          <p:nvPr/>
        </p:nvSpPr>
        <p:spPr bwMode="auto">
          <a:xfrm>
            <a:off x="5092700" y="3284538"/>
            <a:ext cx="0" cy="3100387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69" name="Line 57"/>
          <p:cNvSpPr>
            <a:spLocks noChangeShapeType="1"/>
          </p:cNvSpPr>
          <p:nvPr/>
        </p:nvSpPr>
        <p:spPr bwMode="auto">
          <a:xfrm>
            <a:off x="5848350" y="3284538"/>
            <a:ext cx="0" cy="3100387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70" name="Line 58"/>
          <p:cNvSpPr>
            <a:spLocks noChangeShapeType="1"/>
          </p:cNvSpPr>
          <p:nvPr/>
        </p:nvSpPr>
        <p:spPr bwMode="auto">
          <a:xfrm>
            <a:off x="7472363" y="3284538"/>
            <a:ext cx="0" cy="3100387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71" name="Line 59"/>
          <p:cNvSpPr>
            <a:spLocks noChangeShapeType="1"/>
          </p:cNvSpPr>
          <p:nvPr/>
        </p:nvSpPr>
        <p:spPr bwMode="auto">
          <a:xfrm>
            <a:off x="250825" y="4418013"/>
            <a:ext cx="864235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72" name="Line 60"/>
          <p:cNvSpPr>
            <a:spLocks noChangeShapeType="1"/>
          </p:cNvSpPr>
          <p:nvPr/>
        </p:nvSpPr>
        <p:spPr bwMode="auto">
          <a:xfrm>
            <a:off x="250825" y="4910138"/>
            <a:ext cx="864235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73" name="Line 61"/>
          <p:cNvSpPr>
            <a:spLocks noChangeShapeType="1"/>
          </p:cNvSpPr>
          <p:nvPr/>
        </p:nvSpPr>
        <p:spPr bwMode="auto">
          <a:xfrm>
            <a:off x="250825" y="5400675"/>
            <a:ext cx="864235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74" name="Line 62"/>
          <p:cNvSpPr>
            <a:spLocks noChangeShapeType="1"/>
          </p:cNvSpPr>
          <p:nvPr/>
        </p:nvSpPr>
        <p:spPr bwMode="auto">
          <a:xfrm>
            <a:off x="250825" y="5892800"/>
            <a:ext cx="864235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76" name="Text Box 64"/>
          <p:cNvSpPr txBox="1">
            <a:spLocks noChangeArrowheads="1"/>
          </p:cNvSpPr>
          <p:nvPr/>
        </p:nvSpPr>
        <p:spPr bwMode="auto">
          <a:xfrm>
            <a:off x="468313" y="2781300"/>
            <a:ext cx="11509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/>
              <a:t>student</a:t>
            </a:r>
          </a:p>
        </p:txBody>
      </p:sp>
      <p:sp>
        <p:nvSpPr>
          <p:cNvPr id="218177" name="Text Box 65"/>
          <p:cNvSpPr txBox="1">
            <a:spLocks noChangeArrowheads="1"/>
          </p:cNvSpPr>
          <p:nvPr/>
        </p:nvSpPr>
        <p:spPr bwMode="auto">
          <a:xfrm>
            <a:off x="2748189" y="1989138"/>
            <a:ext cx="5903913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FF0000"/>
                </a:solidFill>
              </a:rPr>
              <a:t>注意</a:t>
            </a:r>
            <a:r>
              <a:rPr lang="en-US" altLang="zh-CN">
                <a:solidFill>
                  <a:srgbClr val="FF0000"/>
                </a:solidFill>
              </a:rPr>
              <a:t>:</a:t>
            </a:r>
          </a:p>
          <a:p>
            <a:r>
              <a:rPr lang="en-US" altLang="zh-CN">
                <a:solidFill>
                  <a:srgbClr val="FF0000"/>
                </a:solidFill>
              </a:rPr>
              <a:t>1) </a:t>
            </a:r>
            <a:r>
              <a:rPr lang="zh-CN" altLang="en-US">
                <a:solidFill>
                  <a:srgbClr val="FF0000"/>
                </a:solidFill>
              </a:rPr>
              <a:t>表中的一行数据表达一个学生；</a:t>
            </a:r>
          </a:p>
          <a:p>
            <a:r>
              <a:rPr lang="en-US" altLang="zh-CN">
                <a:solidFill>
                  <a:srgbClr val="FF0000"/>
                </a:solidFill>
              </a:rPr>
              <a:t>2) </a:t>
            </a:r>
            <a:r>
              <a:rPr lang="zh-CN" altLang="en-US">
                <a:solidFill>
                  <a:srgbClr val="FF0000"/>
                </a:solidFill>
              </a:rPr>
              <a:t>所有的学生数据都存储在一个表中</a:t>
            </a:r>
            <a:r>
              <a:rPr lang="en-US" altLang="zh-CN">
                <a:solidFill>
                  <a:srgbClr val="FF0000"/>
                </a:solidFill>
              </a:rPr>
              <a:t>;</a:t>
            </a:r>
            <a:endParaRPr lang="en-US" altLang="zh-CN">
              <a:solidFill>
                <a:srgbClr val="FF0000"/>
              </a:solidFill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2029642"/>
      </p:ext>
    </p:extLst>
  </p:cSld>
  <p:clrMapOvr>
    <a:masterClrMapping/>
  </p:clrMapOvr>
  <p:transition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4DFA-D62C-4D19-A79B-98A74FFE183E}" type="slidenum">
              <a:rPr lang="en-US" altLang="zh-CN"/>
              <a:pPr/>
              <a:t>6</a:t>
            </a:fld>
            <a:endParaRPr lang="en-US" altLang="zh-CN"/>
          </a:p>
        </p:txBody>
      </p:sp>
      <p:sp>
        <p:nvSpPr>
          <p:cNvPr id="2764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09600" y="304800"/>
            <a:ext cx="8153400" cy="641350"/>
          </a:xfrm>
          <a:noFill/>
        </p:spPr>
        <p:txBody>
          <a:bodyPr anchor="t">
            <a:spAutoFit/>
          </a:bodyPr>
          <a:lstStyle/>
          <a:p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数据库的基本操作</a:t>
            </a:r>
            <a:r>
              <a:rPr lang="en-US" altLang="zh-CN">
                <a:latin typeface="黑体" panose="02010609060101010101" pitchFamily="49" charset="-122"/>
                <a:ea typeface="黑体" panose="02010609060101010101" pitchFamily="49" charset="-122"/>
              </a:rPr>
              <a:t>(SQL)</a:t>
            </a:r>
            <a:endParaRPr lang="en-GB" altLang="zh-CN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64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295400"/>
            <a:ext cx="9144000" cy="5302250"/>
          </a:xfrm>
        </p:spPr>
        <p:txBody>
          <a:bodyPr/>
          <a:lstStyle/>
          <a:p>
            <a:pPr lvl="1">
              <a:lnSpc>
                <a:spcPct val="110000"/>
              </a:lnSpc>
              <a:buFontTx/>
              <a:buNone/>
            </a:pPr>
            <a:r>
              <a:rPr lang="zh-CN" altLang="en-US" sz="2200" b="1">
                <a:latin typeface="Times New Roman" panose="02020603050405020304" pitchFamily="18" charset="0"/>
              </a:rPr>
              <a:t>插入记录：</a:t>
            </a:r>
          </a:p>
          <a:p>
            <a:pPr>
              <a:spcBef>
                <a:spcPct val="30000"/>
              </a:spcBef>
            </a:pPr>
            <a:r>
              <a:rPr lang="en-GB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INSERT INTO </a:t>
            </a:r>
            <a:r>
              <a:rPr lang="en-GB" altLang="zh-CN" sz="2200" b="1">
                <a:latin typeface="Times New Roman" panose="02020603050405020304" pitchFamily="18" charset="0"/>
              </a:rPr>
              <a:t>student</a:t>
            </a:r>
            <a:r>
              <a:rPr lang="en-GB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   VALUES (</a:t>
            </a:r>
            <a:r>
              <a:rPr lang="en-GB" altLang="zh-CN" sz="2200" b="1">
                <a:latin typeface="Times New Roman" panose="02020603050405020304" pitchFamily="18" charset="0"/>
              </a:rPr>
              <a:t>‘200803024’,‘ </a:t>
            </a:r>
            <a:r>
              <a:rPr lang="zh-CN" altLang="en-US" sz="2200" b="1">
                <a:latin typeface="Times New Roman" panose="02020603050405020304" pitchFamily="18" charset="0"/>
              </a:rPr>
              <a:t>周艳红</a:t>
            </a:r>
            <a:r>
              <a:rPr lang="zh-CN" altLang="en-GB" sz="2200" b="1">
                <a:latin typeface="Times New Roman" panose="02020603050405020304" pitchFamily="18" charset="0"/>
              </a:rPr>
              <a:t> </a:t>
            </a:r>
            <a:r>
              <a:rPr lang="en-GB" altLang="zh-CN" sz="2200" b="1">
                <a:latin typeface="Times New Roman" panose="02020603050405020304" pitchFamily="18" charset="0"/>
              </a:rPr>
              <a:t>’,‘ </a:t>
            </a:r>
            <a:r>
              <a:rPr lang="zh-CN" altLang="en-US" sz="2200" b="1">
                <a:latin typeface="Times New Roman" panose="02020603050405020304" pitchFamily="18" charset="0"/>
              </a:rPr>
              <a:t>女</a:t>
            </a:r>
            <a:r>
              <a:rPr lang="zh-CN" altLang="en-GB" sz="2200" b="1">
                <a:latin typeface="Times New Roman" panose="02020603050405020304" pitchFamily="18" charset="0"/>
              </a:rPr>
              <a:t> </a:t>
            </a:r>
            <a:r>
              <a:rPr lang="en-GB" altLang="zh-CN" sz="2200" b="1">
                <a:latin typeface="Times New Roman" panose="02020603050405020304" pitchFamily="18" charset="0"/>
              </a:rPr>
              <a:t>’,’</a:t>
            </a:r>
            <a:r>
              <a:rPr lang="en-US" altLang="zh-CN" sz="2200" b="1">
                <a:latin typeface="Times New Roman" panose="02020603050405020304" pitchFamily="18" charset="0"/>
              </a:rPr>
              <a:t>1989/01/22</a:t>
            </a:r>
            <a:r>
              <a:rPr lang="en-GB" altLang="zh-CN" sz="2200" b="1">
                <a:latin typeface="Times New Roman" panose="02020603050405020304" pitchFamily="18" charset="0"/>
              </a:rPr>
              <a:t>’, ‘</a:t>
            </a:r>
            <a:r>
              <a:rPr lang="zh-CN" altLang="en-GB" sz="2200" b="1">
                <a:latin typeface="Times New Roman" panose="02020603050405020304" pitchFamily="18" charset="0"/>
              </a:rPr>
              <a:t>回</a:t>
            </a:r>
            <a:r>
              <a:rPr lang="en-GB" altLang="zh-CN" sz="2200" b="1">
                <a:latin typeface="Times New Roman" panose="02020603050405020304" pitchFamily="18" charset="0"/>
              </a:rPr>
              <a:t>’, ‘13907310308’, ‘</a:t>
            </a:r>
            <a:r>
              <a:rPr lang="zh-CN" altLang="en-GB" sz="2200" b="1">
                <a:latin typeface="Times New Roman" panose="02020603050405020304" pitchFamily="18" charset="0"/>
              </a:rPr>
              <a:t>湖南省长沙市’</a:t>
            </a:r>
            <a:r>
              <a:rPr lang="en-GB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);</a:t>
            </a:r>
          </a:p>
          <a:p>
            <a:pPr lvl="1">
              <a:lnSpc>
                <a:spcPct val="110000"/>
              </a:lnSpc>
              <a:buFontTx/>
              <a:buNone/>
            </a:pPr>
            <a:r>
              <a:rPr lang="zh-CN" altLang="en-US" sz="2200" b="1">
                <a:latin typeface="Times New Roman" panose="02020603050405020304" pitchFamily="18" charset="0"/>
              </a:rPr>
              <a:t>修改记录：</a:t>
            </a:r>
          </a:p>
          <a:p>
            <a:pPr lvl="1">
              <a:lnSpc>
                <a:spcPct val="110000"/>
              </a:lnSpc>
              <a:buFontTx/>
              <a:buNone/>
            </a:pP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UPDATE </a:t>
            </a:r>
            <a:r>
              <a:rPr lang="en-US" altLang="zh-CN" sz="2200" b="1">
                <a:latin typeface="Times New Roman" panose="02020603050405020304" pitchFamily="18" charset="0"/>
              </a:rPr>
              <a:t>student </a:t>
            </a: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  SET </a:t>
            </a:r>
            <a:r>
              <a:rPr lang="en-US" altLang="zh-CN" sz="2200" b="1">
                <a:latin typeface="Times New Roman" panose="02020603050405020304" pitchFamily="18" charset="0"/>
              </a:rPr>
              <a:t>birthdate = DATE‘1991-03-15’</a:t>
            </a: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   WHERE </a:t>
            </a:r>
            <a:r>
              <a:rPr lang="en-US" altLang="zh-CN" sz="2200" b="1">
                <a:latin typeface="Times New Roman" panose="02020603050405020304" pitchFamily="18" charset="0"/>
              </a:rPr>
              <a:t>studentNo = ‘</a:t>
            </a:r>
            <a:r>
              <a:rPr lang="en-US" altLang="zh-CN" sz="2200" b="1">
                <a:latin typeface="Times New Roman" panose="02020603050405020304" pitchFamily="18" charset="0"/>
                <a:cs typeface="Arial" panose="020B0604020202020204" pitchFamily="34" charset="0"/>
              </a:rPr>
              <a:t>2008043332</a:t>
            </a:r>
            <a:r>
              <a:rPr lang="en-US" altLang="zh-CN" sz="2200" b="1">
                <a:latin typeface="Times New Roman" panose="02020603050405020304" pitchFamily="18" charset="0"/>
              </a:rPr>
              <a:t>’;</a:t>
            </a:r>
          </a:p>
          <a:p>
            <a:pPr lvl="1">
              <a:lnSpc>
                <a:spcPct val="110000"/>
              </a:lnSpc>
              <a:buFontTx/>
              <a:buNone/>
            </a:pPr>
            <a:r>
              <a:rPr lang="zh-CN" altLang="en-US" sz="2200" b="1">
                <a:latin typeface="Times New Roman" panose="02020603050405020304" pitchFamily="18" charset="0"/>
              </a:rPr>
              <a:t>删除记录：</a:t>
            </a:r>
          </a:p>
          <a:p>
            <a:pPr lvl="1">
              <a:lnSpc>
                <a:spcPct val="110000"/>
              </a:lnSpc>
              <a:buFontTx/>
              <a:buNone/>
            </a:pP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DELETE FROM </a:t>
            </a:r>
            <a:r>
              <a:rPr lang="en-US" altLang="zh-CN" sz="2200" b="1">
                <a:latin typeface="Times New Roman" panose="02020603050405020304" pitchFamily="18" charset="0"/>
              </a:rPr>
              <a:t>student </a:t>
            </a: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WHERE </a:t>
            </a:r>
            <a:r>
              <a:rPr lang="en-US" altLang="zh-CN" sz="2200" b="1">
                <a:latin typeface="Times New Roman" panose="02020603050405020304" pitchFamily="18" charset="0"/>
              </a:rPr>
              <a:t>studentNo like ‘2007%’;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altLang="zh-CN" sz="2200" b="1">
                <a:latin typeface="Times New Roman" panose="02020603050405020304" pitchFamily="18" charset="0"/>
              </a:rPr>
              <a:t>       </a:t>
            </a:r>
            <a:r>
              <a:rPr lang="zh-CN" altLang="en-US" sz="2200" b="1">
                <a:latin typeface="Times New Roman" panose="02020603050405020304" pitchFamily="18" charset="0"/>
              </a:rPr>
              <a:t>查找记录：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zh-CN" altLang="en-US" sz="2200" b="1">
                <a:solidFill>
                  <a:srgbClr val="FF0000"/>
                </a:solidFill>
                <a:latin typeface="Times New Roman" panose="02020603050405020304" pitchFamily="18" charset="0"/>
              </a:rPr>
              <a:t>      </a:t>
            </a: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SELECT </a:t>
            </a:r>
            <a:r>
              <a:rPr lang="en-US" altLang="zh-CN" sz="2200" b="1">
                <a:latin typeface="Times New Roman" panose="02020603050405020304" pitchFamily="18" charset="0"/>
              </a:rPr>
              <a:t>name, phone</a:t>
            </a: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   FROM </a:t>
            </a:r>
            <a:r>
              <a:rPr lang="en-US" altLang="zh-CN" sz="2200" b="1">
                <a:latin typeface="Times New Roman" panose="02020603050405020304" pitchFamily="18" charset="0"/>
              </a:rPr>
              <a:t>student </a:t>
            </a: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 WHERE </a:t>
            </a:r>
            <a:r>
              <a:rPr lang="en-US" altLang="zh-CN" sz="2200" b="1">
                <a:latin typeface="Times New Roman" panose="02020603050405020304" pitchFamily="18" charset="0"/>
              </a:rPr>
              <a:t>nation &lt;&gt; ‘</a:t>
            </a:r>
            <a:r>
              <a:rPr lang="zh-CN" altLang="en-US" sz="2200" b="1">
                <a:latin typeface="Times New Roman" panose="02020603050405020304" pitchFamily="18" charset="0"/>
              </a:rPr>
              <a:t>汉</a:t>
            </a:r>
            <a:r>
              <a:rPr lang="en-US" altLang="zh-CN" sz="2200" b="1">
                <a:latin typeface="Times New Roman" panose="02020603050405020304" pitchFamily="18" charset="0"/>
              </a:rPr>
              <a:t>';</a:t>
            </a:r>
          </a:p>
          <a:p>
            <a:pPr lvl="1">
              <a:lnSpc>
                <a:spcPct val="110000"/>
              </a:lnSpc>
              <a:buFontTx/>
              <a:buNone/>
            </a:pPr>
            <a:r>
              <a:rPr lang="zh-CN" altLang="en-US" sz="2200" b="1">
                <a:latin typeface="Times New Roman" panose="02020603050405020304" pitchFamily="18" charset="0"/>
              </a:rPr>
              <a:t>统计：</a:t>
            </a:r>
          </a:p>
          <a:p>
            <a:pPr lvl="1">
              <a:lnSpc>
                <a:spcPct val="110000"/>
              </a:lnSpc>
              <a:buFontTx/>
              <a:buNone/>
            </a:pP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SELECT </a:t>
            </a:r>
            <a:r>
              <a:rPr lang="en-US" altLang="zh-CN" sz="2200" b="1">
                <a:latin typeface="Times New Roman" panose="02020603050405020304" pitchFamily="18" charset="0"/>
              </a:rPr>
              <a:t>sex, </a:t>
            </a: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COUNT(*)  FROM </a:t>
            </a:r>
            <a:r>
              <a:rPr lang="en-US" altLang="zh-CN" sz="2200" b="1">
                <a:latin typeface="Times New Roman" panose="02020603050405020304" pitchFamily="18" charset="0"/>
              </a:rPr>
              <a:t>student</a:t>
            </a: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</a:rPr>
              <a:t> GROUP BY </a:t>
            </a:r>
            <a:r>
              <a:rPr lang="en-US" altLang="zh-CN" sz="2200" b="1">
                <a:latin typeface="Times New Roman" panose="02020603050405020304" pitchFamily="18" charset="0"/>
              </a:rPr>
              <a:t>sex;</a:t>
            </a:r>
          </a:p>
        </p:txBody>
      </p:sp>
    </p:spTree>
    <p:extLst>
      <p:ext uri="{BB962C8B-B14F-4D97-AF65-F5344CB8AC3E}">
        <p14:creationId xmlns:p14="http://schemas.microsoft.com/office/powerpoint/2010/main" val="813611441"/>
      </p:ext>
    </p:extLst>
  </p:cSld>
  <p:clrMapOvr>
    <a:masterClrMapping/>
  </p:clrMapOvr>
  <p:transition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(1)</a:t>
            </a:r>
          </a:p>
        </p:txBody>
      </p:sp>
      <p:sp>
        <p:nvSpPr>
          <p:cNvPr id="17817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90500" y="1533525"/>
            <a:ext cx="8763000" cy="5208588"/>
          </a:xfrm>
        </p:spPr>
        <p:txBody>
          <a:bodyPr>
            <a:normAutofit fontScale="92500" lnSpcReduction="10000"/>
          </a:bodyPr>
          <a:lstStyle/>
          <a:p>
            <a:pPr marL="609600" indent="-609600">
              <a:lnSpc>
                <a:spcPct val="140000"/>
              </a:lnSpc>
              <a:spcBef>
                <a:spcPct val="20000"/>
              </a:spcBef>
              <a:tabLst>
                <a:tab pos="4000500" algn="l"/>
              </a:tabLst>
            </a:pP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在</a:t>
            </a:r>
            <a:r>
              <a:rPr lang="en-US" altLang="zh-CN" b="1">
                <a:solidFill>
                  <a:srgbClr val="66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2010/01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学期选了</a:t>
            </a:r>
            <a:r>
              <a:rPr lang="zh-CN" altLang="en-US" b="1">
                <a:solidFill>
                  <a:srgbClr val="66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杨金民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老师开设的“</a:t>
            </a:r>
            <a:r>
              <a:rPr lang="zh-CN" altLang="en-US" b="1">
                <a:solidFill>
                  <a:srgbClr val="6600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数据库系统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”课程的学生姓名、学号、班级清单；</a:t>
            </a:r>
          </a:p>
          <a:p>
            <a:pPr marL="609600" indent="-609600">
              <a:lnSpc>
                <a:spcPct val="140000"/>
              </a:lnSpc>
              <a:spcBef>
                <a:spcPct val="20000"/>
              </a:spcBef>
              <a:tabLst>
                <a:tab pos="4000500" algn="l"/>
              </a:tabLst>
            </a:pPr>
            <a:endParaRPr lang="zh-CN" altLang="en-US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609600" indent="-609600">
              <a:lnSpc>
                <a:spcPct val="140000"/>
              </a:lnSpc>
              <a:spcBef>
                <a:spcPct val="20000"/>
              </a:spcBef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SELECT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sno, sname, classno</a:t>
            </a:r>
          </a:p>
          <a:p>
            <a:pPr marL="609600" indent="-609600">
              <a:lnSpc>
                <a:spcPct val="140000"/>
              </a:lnSpc>
              <a:spcBef>
                <a:spcPct val="20000"/>
              </a:spcBef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FROM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student AS s, teacher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t, course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c, enroll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AS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</a:t>
            </a:r>
          </a:p>
          <a:p>
            <a:pPr marL="609600" indent="-609600">
              <a:lnSpc>
                <a:spcPct val="140000"/>
              </a:lnSpc>
              <a:spcBef>
                <a:spcPct val="20000"/>
              </a:spcBef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WHERE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t.tname=’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杨金民’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c.cname=’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数据库系统’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e.semester=’2010/01’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s.sno=e.sno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t.tno=e.tno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AND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 c.cno=e.cno;</a:t>
            </a:r>
          </a:p>
        </p:txBody>
      </p:sp>
    </p:spTree>
    <p:extLst>
      <p:ext uri="{BB962C8B-B14F-4D97-AF65-F5344CB8AC3E}">
        <p14:creationId xmlns:p14="http://schemas.microsoft.com/office/powerpoint/2010/main" val="1701626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(2)</a:t>
            </a:r>
          </a:p>
        </p:txBody>
      </p:sp>
      <p:sp>
        <p:nvSpPr>
          <p:cNvPr id="1792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388" y="1649413"/>
            <a:ext cx="8763000" cy="5208587"/>
          </a:xfrm>
        </p:spPr>
        <p:txBody>
          <a:bodyPr>
            <a:normAutofit fontScale="92500"/>
          </a:bodyPr>
          <a:lstStyle/>
          <a:p>
            <a:pPr marL="609600" indent="-609600">
              <a:lnSpc>
                <a:spcPct val="150000"/>
              </a:lnSpc>
              <a:tabLst>
                <a:tab pos="4000500" algn="l"/>
              </a:tabLst>
            </a:pP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2010/01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学期“数据库系统”课程的班级平均分清单；</a:t>
            </a:r>
          </a:p>
          <a:p>
            <a:pPr marL="609600" indent="-609600">
              <a:lnSpc>
                <a:spcPct val="150000"/>
              </a:lnSpc>
              <a:tabLst>
                <a:tab pos="4000500" algn="l"/>
              </a:tabLst>
            </a:pPr>
            <a:endParaRPr lang="zh-CN" altLang="en-US">
              <a:latin typeface="Times New Roman" panose="02020603050405020304" pitchFamily="18" charset="0"/>
            </a:endParaRPr>
          </a:p>
          <a:p>
            <a:pPr marL="609600" indent="-609600">
              <a:lnSpc>
                <a:spcPct val="15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SELECT</a:t>
            </a:r>
            <a:r>
              <a:rPr lang="en-US" altLang="zh-CN">
                <a:latin typeface="Times New Roman" panose="02020603050405020304" pitchFamily="18" charset="0"/>
              </a:rPr>
              <a:t> classno,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AVG(</a:t>
            </a:r>
            <a:r>
              <a:rPr lang="en-US" altLang="zh-CN">
                <a:latin typeface="Times New Roman" panose="02020603050405020304" pitchFamily="18" charset="0"/>
              </a:rPr>
              <a:t>score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)</a:t>
            </a:r>
          </a:p>
          <a:p>
            <a:pPr marL="609600" indent="-609600">
              <a:lnSpc>
                <a:spcPct val="150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 FROM</a:t>
            </a:r>
            <a:r>
              <a:rPr lang="en-US" altLang="zh-CN">
                <a:latin typeface="Times New Roman" panose="02020603050405020304" pitchFamily="18" charset="0"/>
              </a:rPr>
              <a:t> student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s, course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c, enroll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e</a:t>
            </a:r>
          </a:p>
          <a:p>
            <a:pPr marL="609600" indent="-609600">
              <a:lnSpc>
                <a:spcPct val="150000"/>
              </a:lnSpc>
              <a:tabLst>
                <a:tab pos="4000500" algn="l"/>
              </a:tabLst>
            </a:pPr>
            <a:r>
              <a:rPr lang="en-US" altLang="zh-CN">
                <a:latin typeface="Times New Roman" panose="02020603050405020304" pitchFamily="18" charset="0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WHERE</a:t>
            </a:r>
            <a:r>
              <a:rPr lang="en-US" altLang="zh-CN">
                <a:latin typeface="Times New Roman" panose="02020603050405020304" pitchFamily="18" charset="0"/>
              </a:rPr>
              <a:t> c.cname=’</a:t>
            </a:r>
            <a:r>
              <a:rPr lang="zh-CN" altLang="en-US">
                <a:latin typeface="Times New Roman" panose="02020603050405020304" pitchFamily="18" charset="0"/>
              </a:rPr>
              <a:t>数据库系统’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e.semester=’2010/01’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s.sno=e.sno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c.cno=e.cno</a:t>
            </a:r>
          </a:p>
          <a:p>
            <a:pPr marL="609600" indent="-609600">
              <a:lnSpc>
                <a:spcPct val="150000"/>
              </a:lnSpc>
              <a:tabLst>
                <a:tab pos="4000500" algn="l"/>
              </a:tabLst>
            </a:pPr>
            <a:r>
              <a:rPr lang="en-US" altLang="zh-CN">
                <a:latin typeface="Times New Roman" panose="02020603050405020304" pitchFamily="18" charset="0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GROUP BY</a:t>
            </a:r>
            <a:r>
              <a:rPr lang="en-US" altLang="zh-CN">
                <a:latin typeface="Times New Roman" panose="02020603050405020304" pitchFamily="18" charset="0"/>
              </a:rPr>
              <a:t> classno;</a:t>
            </a:r>
          </a:p>
        </p:txBody>
      </p:sp>
    </p:spTree>
    <p:extLst>
      <p:ext uri="{BB962C8B-B14F-4D97-AF65-F5344CB8AC3E}">
        <p14:creationId xmlns:p14="http://schemas.microsoft.com/office/powerpoint/2010/main" val="216404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黑体" panose="02010609060101010101" pitchFamily="49" charset="-122"/>
              </a:rPr>
              <a:t>典型业务处理方法</a:t>
            </a:r>
            <a:r>
              <a:rPr lang="en-US" altLang="zh-CN">
                <a:ea typeface="黑体" panose="02010609060101010101" pitchFamily="49" charset="-122"/>
              </a:rPr>
              <a:t>(3)</a:t>
            </a:r>
          </a:p>
        </p:txBody>
      </p:sp>
      <p:sp>
        <p:nvSpPr>
          <p:cNvPr id="18022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533525"/>
            <a:ext cx="9144000" cy="5135563"/>
          </a:xfrm>
        </p:spPr>
        <p:txBody>
          <a:bodyPr>
            <a:normAutofit fontScale="92500" lnSpcReduction="10000"/>
          </a:bodyPr>
          <a:lstStyle/>
          <a:p>
            <a:pPr marL="609600" indent="-609600">
              <a:lnSpc>
                <a:spcPct val="135000"/>
              </a:lnSpc>
              <a:tabLst>
                <a:tab pos="4000500" algn="l"/>
              </a:tabLst>
            </a:pPr>
            <a:r>
              <a:rPr lang="en-US" altLang="zh-CN"/>
              <a:t>2010/01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学期“数据库系统”课程，在软件学院的</a:t>
            </a:r>
            <a:r>
              <a:rPr lang="en-US" altLang="zh-CN">
                <a:latin typeface="华文中宋" panose="02010600040101010101" pitchFamily="2" charset="-122"/>
                <a:ea typeface="华文中宋" panose="02010600040101010101" pitchFamily="2" charset="-122"/>
              </a:rPr>
              <a:t>2008</a:t>
            </a:r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级学生中没有选修该课程的同学清单；</a:t>
            </a:r>
          </a:p>
          <a:p>
            <a:pPr marL="609600" indent="-609600">
              <a:lnSpc>
                <a:spcPct val="135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SELECT</a:t>
            </a:r>
            <a:r>
              <a:rPr lang="en-US" altLang="zh-CN">
                <a:latin typeface="Times New Roman" panose="02020603050405020304" pitchFamily="18" charset="0"/>
              </a:rPr>
              <a:t> s.*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FROM</a:t>
            </a:r>
            <a:r>
              <a:rPr lang="en-US" altLang="zh-CN">
                <a:latin typeface="Times New Roman" panose="02020603050405020304" pitchFamily="18" charset="0"/>
              </a:rPr>
              <a:t> student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s, department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d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WHERE</a:t>
            </a:r>
            <a:r>
              <a:rPr lang="en-US" altLang="zh-CN">
                <a:latin typeface="Times New Roman" panose="02020603050405020304" pitchFamily="18" charset="0"/>
              </a:rPr>
              <a:t> d.dname=’ </a:t>
            </a:r>
            <a:r>
              <a:rPr lang="zh-CN" altLang="en-US">
                <a:latin typeface="Times New Roman" panose="02020603050405020304" pitchFamily="18" charset="0"/>
              </a:rPr>
              <a:t>软件学院’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s.sno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LIKE</a:t>
            </a:r>
            <a:r>
              <a:rPr lang="en-US" altLang="zh-CN">
                <a:latin typeface="Times New Roman" panose="02020603050405020304" pitchFamily="18" charset="0"/>
              </a:rPr>
              <a:t> ‘2008%’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s.dno=d.dno </a:t>
            </a:r>
          </a:p>
          <a:p>
            <a:pPr marL="609600" indent="-609600">
              <a:lnSpc>
                <a:spcPct val="135000"/>
              </a:lnSpc>
              <a:tabLst>
                <a:tab pos="4000500" algn="l"/>
              </a:tabLst>
            </a:pP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EXCEPT</a:t>
            </a:r>
          </a:p>
          <a:p>
            <a:pPr marL="609600" indent="-609600">
              <a:lnSpc>
                <a:spcPct val="135000"/>
              </a:lnSpc>
              <a:tabLst>
                <a:tab pos="4000500" algn="l"/>
              </a:tabLst>
            </a:pPr>
            <a:r>
              <a:rPr lang="en-US" altLang="zh-CN">
                <a:latin typeface="Times New Roman" panose="02020603050405020304" pitchFamily="18" charset="0"/>
              </a:rPr>
              <a:t>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SELECT</a:t>
            </a:r>
            <a:r>
              <a:rPr lang="en-US" altLang="zh-CN">
                <a:latin typeface="Times New Roman" panose="02020603050405020304" pitchFamily="18" charset="0"/>
              </a:rPr>
              <a:t> s.*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FROM</a:t>
            </a:r>
            <a:r>
              <a:rPr lang="en-US" altLang="zh-CN">
                <a:latin typeface="Times New Roman" panose="02020603050405020304" pitchFamily="18" charset="0"/>
              </a:rPr>
              <a:t> student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s, course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c, Enroll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AS</a:t>
            </a:r>
            <a:r>
              <a:rPr lang="en-US" altLang="zh-CN">
                <a:latin typeface="Times New Roman" panose="02020603050405020304" pitchFamily="18" charset="0"/>
              </a:rPr>
              <a:t> e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WHERE</a:t>
            </a:r>
            <a:r>
              <a:rPr lang="en-US" altLang="zh-CN">
                <a:latin typeface="Times New Roman" panose="02020603050405020304" pitchFamily="18" charset="0"/>
              </a:rPr>
              <a:t> c.cname=’</a:t>
            </a:r>
            <a:r>
              <a:rPr lang="zh-CN" altLang="en-US">
                <a:latin typeface="Times New Roman" panose="02020603050405020304" pitchFamily="18" charset="0"/>
              </a:rPr>
              <a:t>数据库系统’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e.semester=’2010/01’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s.sno=sct.sno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AND</a:t>
            </a:r>
            <a:r>
              <a:rPr lang="en-US" altLang="zh-CN">
                <a:latin typeface="Times New Roman" panose="02020603050405020304" pitchFamily="18" charset="0"/>
              </a:rPr>
              <a:t> c.cno=e.cno;</a:t>
            </a:r>
          </a:p>
        </p:txBody>
      </p:sp>
    </p:spTree>
    <p:extLst>
      <p:ext uri="{BB962C8B-B14F-4D97-AF65-F5344CB8AC3E}">
        <p14:creationId xmlns:p14="http://schemas.microsoft.com/office/powerpoint/2010/main" val="1640480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Comic Sans MS"/>
        <a:ea typeface="宋体"/>
        <a:cs typeface=""/>
      </a:majorFont>
      <a:minorFont>
        <a:latin typeface="Comic Sans MS"/>
        <a:ea typeface="华文中宋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Comic Sans MS"/>
        <a:ea typeface="宋体"/>
        <a:cs typeface=""/>
      </a:majorFont>
      <a:minorFont>
        <a:latin typeface="Comic Sans MS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2216</Words>
  <Application>Microsoft Office PowerPoint</Application>
  <PresentationFormat>全屏显示(4:3)</PresentationFormat>
  <Paragraphs>282</Paragraphs>
  <Slides>35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35</vt:i4>
      </vt:variant>
    </vt:vector>
  </HeadingPairs>
  <TitlesOfParts>
    <vt:vector size="47" baseType="lpstr">
      <vt:lpstr>黑体</vt:lpstr>
      <vt:lpstr>华文中宋</vt:lpstr>
      <vt:lpstr>新宋体</vt:lpstr>
      <vt:lpstr>Arial</vt:lpstr>
      <vt:lpstr>Calibri</vt:lpstr>
      <vt:lpstr>Calibri Light</vt:lpstr>
      <vt:lpstr>Comic Sans MS</vt:lpstr>
      <vt:lpstr>Times New Roman</vt:lpstr>
      <vt:lpstr>Wingdings</vt:lpstr>
      <vt:lpstr>Office 主题</vt:lpstr>
      <vt:lpstr>默认设计模板</vt:lpstr>
      <vt:lpstr>1_默认设计模板</vt:lpstr>
      <vt:lpstr>PowerPoint 演示文稿</vt:lpstr>
      <vt:lpstr>  欢迎加入湖南大学考试资料群：690568392</vt:lpstr>
      <vt:lpstr>数据库中的数据操作(operation)</vt:lpstr>
      <vt:lpstr>数据库中的数据操作</vt:lpstr>
      <vt:lpstr>数据库中的数据操作</vt:lpstr>
      <vt:lpstr>数据库的基本操作(SQL)</vt:lpstr>
      <vt:lpstr>典型业务处理方法(1)</vt:lpstr>
      <vt:lpstr>典型业务处理方法(2)</vt:lpstr>
      <vt:lpstr>典型业务处理方法(3)</vt:lpstr>
      <vt:lpstr>典型业务处理方法(4)</vt:lpstr>
      <vt:lpstr>典型业务处理方法(5)</vt:lpstr>
      <vt:lpstr>典型业务处理方法(6)</vt:lpstr>
      <vt:lpstr>典型业务处理方法(7)</vt:lpstr>
      <vt:lpstr>典型业务处理方法(8)</vt:lpstr>
      <vt:lpstr>典型业务处理方法(9)</vt:lpstr>
      <vt:lpstr>典型业务处理方法(10)</vt:lpstr>
      <vt:lpstr>典型业务处理方法(11)</vt:lpstr>
      <vt:lpstr>典型业务处理方法(12)</vt:lpstr>
      <vt:lpstr>PowerPoint 演示文稿</vt:lpstr>
      <vt:lpstr>PowerPoint 演示文稿</vt:lpstr>
      <vt:lpstr>ER Model Example (UML notation)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数据库中的数据操作(operation)</dc:title>
  <dc:creator>floweryuan</dc:creator>
  <cp:lastModifiedBy>Administrator</cp:lastModifiedBy>
  <cp:revision>9</cp:revision>
  <dcterms:created xsi:type="dcterms:W3CDTF">2014-01-09T08:40:50Z</dcterms:created>
  <dcterms:modified xsi:type="dcterms:W3CDTF">2019-09-14T17:17:44Z</dcterms:modified>
</cp:coreProperties>
</file>

<file path=docProps/thumbnail.jpeg>
</file>